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6" r:id="rId2"/>
    <p:sldId id="288" r:id="rId3"/>
    <p:sldId id="289" r:id="rId4"/>
    <p:sldId id="290" r:id="rId5"/>
    <p:sldId id="291" r:id="rId6"/>
    <p:sldId id="285" r:id="rId7"/>
    <p:sldId id="279" r:id="rId8"/>
    <p:sldId id="294" r:id="rId9"/>
    <p:sldId id="295" r:id="rId10"/>
    <p:sldId id="282" r:id="rId11"/>
    <p:sldId id="296" r:id="rId12"/>
    <p:sldId id="297" r:id="rId13"/>
    <p:sldId id="298" r:id="rId14"/>
    <p:sldId id="281" r:id="rId15"/>
    <p:sldId id="287" r:id="rId16"/>
    <p:sldId id="286" r:id="rId17"/>
  </p:sldIdLst>
  <p:sldSz cx="9144000" cy="6858000" type="screen4x3"/>
  <p:notesSz cx="6761163" cy="99425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50AAE6"/>
    <a:srgbClr val="5A6EB4"/>
    <a:srgbClr val="A00078"/>
    <a:srgbClr val="A01E28"/>
    <a:srgbClr val="A08232"/>
    <a:srgbClr val="DCA01E"/>
    <a:srgbClr val="FA8214"/>
    <a:srgbClr val="82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1212" autoAdjust="0"/>
  </p:normalViewPr>
  <p:slideViewPr>
    <p:cSldViewPr showGuides="1">
      <p:cViewPr varScale="1">
        <p:scale>
          <a:sx n="114" d="100"/>
          <a:sy n="114" d="100"/>
        </p:scale>
        <p:origin x="1560" y="114"/>
      </p:cViewPr>
      <p:guideLst>
        <p:guide orient="horz" pos="2160"/>
        <p:guide pos="2880"/>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09086" y="509210"/>
            <a:ext cx="2720116" cy="303800"/>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a:defRPr sz="800"/>
            </a:lvl1pPr>
          </a:lstStyle>
          <a:p>
            <a:pPr>
              <a:defRPr/>
            </a:pPr>
            <a:r>
              <a:rPr lang="de-DE"/>
              <a:t>Prof. Dr. Max Mustermann | Musterfakultät</a:t>
            </a:r>
          </a:p>
        </p:txBody>
      </p:sp>
      <p:sp>
        <p:nvSpPr>
          <p:cNvPr id="47111" name="Text Box 7"/>
          <p:cNvSpPr txBox="1">
            <a:spLocks noChangeArrowheads="1"/>
          </p:cNvSpPr>
          <p:nvPr/>
        </p:nvSpPr>
        <p:spPr bwMode="auto">
          <a:xfrm>
            <a:off x="533695" y="9277955"/>
            <a:ext cx="3059739" cy="221599"/>
          </a:xfrm>
          <a:prstGeom prst="rect">
            <a:avLst/>
          </a:prstGeom>
          <a:noFill/>
          <a:ln w="9525">
            <a:noFill/>
            <a:miter lim="800000"/>
            <a:headEnd/>
            <a:tailEnd/>
          </a:ln>
          <a:effectLst/>
        </p:spPr>
        <p:txBody>
          <a:bodyPr lIns="0" tIns="0" rIns="0" bIns="0">
            <a:spAutoFit/>
          </a:bodyPr>
          <a:lstStyle/>
          <a:p>
            <a:pPr>
              <a:lnSpc>
                <a:spcPct val="65000"/>
              </a:lnSpc>
              <a:spcBef>
                <a:spcPct val="50000"/>
              </a:spcBef>
            </a:pPr>
            <a:r>
              <a:rPr lang="de-DE" sz="800" dirty="0"/>
              <a:t>KIT – Universität des Landes Baden-Württemberg und </a:t>
            </a:r>
          </a:p>
          <a:p>
            <a:pPr>
              <a:lnSpc>
                <a:spcPct val="65000"/>
              </a:lnSpc>
              <a:spcBef>
                <a:spcPct val="50000"/>
              </a:spcBef>
            </a:pPr>
            <a:r>
              <a:rPr lang="de-DE" sz="800" dirty="0"/>
              <a:t>nationales Forschungszentrum in der Helmholtz-Gemeinschaft</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41522" y="205413"/>
            <a:ext cx="993829" cy="505756"/>
          </a:xfrm>
          <a:prstGeom prst="rect">
            <a:avLst/>
          </a:prstGeom>
          <a:noFill/>
          <a:ln w="9525">
            <a:noFill/>
            <a:miter lim="800000"/>
            <a:headEnd/>
            <a:tailEnd/>
          </a:ln>
        </p:spPr>
      </p:pic>
    </p:spTree>
    <p:extLst>
      <p:ext uri="{BB962C8B-B14F-4D97-AF65-F5344CB8AC3E}">
        <p14:creationId xmlns:p14="http://schemas.microsoft.com/office/powerpoint/2010/main" val="25286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2929837" cy="4971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defRPr sz="1300"/>
            </a:lvl1pPr>
          </a:lstStyle>
          <a:p>
            <a:pPr>
              <a:defRPr/>
            </a:pPr>
            <a:endParaRPr lang="de-DE"/>
          </a:p>
        </p:txBody>
      </p:sp>
      <p:sp>
        <p:nvSpPr>
          <p:cNvPr id="3075" name="Rectangle 3"/>
          <p:cNvSpPr>
            <a:spLocks noGrp="1" noChangeArrowheads="1"/>
          </p:cNvSpPr>
          <p:nvPr>
            <p:ph type="dt" idx="1"/>
          </p:nvPr>
        </p:nvSpPr>
        <p:spPr bwMode="auto">
          <a:xfrm>
            <a:off x="3829763" y="3"/>
            <a:ext cx="2929837" cy="4971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a:defRPr sz="1300"/>
            </a:lvl1pPr>
          </a:lstStyle>
          <a:p>
            <a:pPr>
              <a:defRPr/>
            </a:pPr>
            <a:endParaRPr lang="de-DE"/>
          </a:p>
        </p:txBody>
      </p:sp>
      <p:sp>
        <p:nvSpPr>
          <p:cNvPr id="8196"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6117" y="4722697"/>
            <a:ext cx="5408930" cy="4474130"/>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2" y="9443665"/>
            <a:ext cx="2929837" cy="4971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defRPr sz="1300"/>
            </a:lvl1pPr>
          </a:lstStyle>
          <a:p>
            <a:pPr>
              <a:defRPr/>
            </a:pPr>
            <a:r>
              <a:rPr lang="de-DE"/>
              <a:t>Prof. Dr. Max Mustermann | Musterfakultät</a:t>
            </a:r>
          </a:p>
        </p:txBody>
      </p:sp>
      <p:sp>
        <p:nvSpPr>
          <p:cNvPr id="3079" name="Rectangle 7"/>
          <p:cNvSpPr>
            <a:spLocks noGrp="1" noChangeArrowheads="1"/>
          </p:cNvSpPr>
          <p:nvPr>
            <p:ph type="sldNum" sz="quarter" idx="5"/>
          </p:nvPr>
        </p:nvSpPr>
        <p:spPr bwMode="auto">
          <a:xfrm>
            <a:off x="3829763" y="9443665"/>
            <a:ext cx="2929837" cy="4971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a:defRPr sz="1300"/>
            </a:lvl1pPr>
          </a:lstStyle>
          <a:p>
            <a:pPr>
              <a:defRPr/>
            </a:pPr>
            <a:fld id="{C527DC3E-3A27-4D23-9336-3EAB36224A06}" type="slidenum">
              <a:rPr lang="de-DE"/>
              <a:pPr>
                <a:defRPr/>
              </a:pPr>
              <a:t>‹Nr.›</a:t>
            </a:fld>
            <a:endParaRPr lang="de-DE"/>
          </a:p>
        </p:txBody>
      </p:sp>
    </p:spTree>
    <p:extLst>
      <p:ext uri="{BB962C8B-B14F-4D97-AF65-F5344CB8AC3E}">
        <p14:creationId xmlns:p14="http://schemas.microsoft.com/office/powerpoint/2010/main" val="387550049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bildplatzhalter 1"/>
          <p:cNvSpPr>
            <a:spLocks noGrp="1" noRot="1" noChangeAspect="1" noTextEdit="1"/>
          </p:cNvSpPr>
          <p:nvPr>
            <p:ph type="sldImg"/>
          </p:nvPr>
        </p:nvSpPr>
        <p:spPr>
          <a:xfrm>
            <a:off x="895350" y="746125"/>
            <a:ext cx="4970463" cy="3727450"/>
          </a:xfrm>
          <a:ln/>
        </p:spPr>
      </p:sp>
      <p:sp>
        <p:nvSpPr>
          <p:cNvPr id="1187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Redtenbacher, Sohn eines Eisenhändlers aus Steyr, erhielt eine kaufmännische Ausbildung. Nach einem kurzen Intermezzo als Technischer Zeichner in der Baudirektion Linz besuchte er von 1825 bis 1829 das Polytechnikum in Wien. Dort verblieb er bis 1834 als Assistent von Johann Arzberger. 1835 erfolgte seine Berufung an die Höhere Industrieschule in Zürich als Professor für Mathematik und Geometrie. Im Jahr 1841 wurde er schließlich Professor für Mechanik und Maschinenlehre am Polytechnikum Karlsruhe (seit 2009 Karlsruher Institut für Technologie), das er von 1857 bis 1862 als </a:t>
            </a:r>
            <a:r>
              <a:rPr lang="en-US" altLang="de-DE"/>
              <a:t>Direktor zu Weltgeltung führte. </a:t>
            </a:r>
            <a:r>
              <a:rPr lang="de-DE" altLang="de-DE"/>
              <a:t>Nach seinem Tod wurde zwischen 1865 und 1866 nach dem Entwurf von Karl Friedrich Moest ein Bronzedenkmal für Redtenbacher gegossen, das sich noch heute im Ehrenhof der Karlsruher Universität </a:t>
            </a:r>
            <a:r>
              <a:rPr lang="en-US" altLang="de-DE"/>
              <a:t>befindet.[1]</a:t>
            </a:r>
          </a:p>
          <a:p>
            <a:r>
              <a:rPr lang="en-US" altLang="de-DE" b="1"/>
              <a:t>Wirken</a:t>
            </a:r>
          </a:p>
          <a:p>
            <a:r>
              <a:rPr lang="de-DE" altLang="de-DE"/>
              <a:t>Redtenbacher gilt als Begründer des wissenschaftlichen Maschinenbaus in Deutschland. Im badischen Polytechnikum Karlsruhe stellte er die bis dahin eher empirische Lehre auf eine mathematische Basis. Zu seinen Schülern zählten unter anderem Emil von Škoda und Franz Reuleaux.</a:t>
            </a:r>
            <a:endParaRPr lang="en-US" altLang="de-DE"/>
          </a:p>
        </p:txBody>
      </p:sp>
      <p:sp>
        <p:nvSpPr>
          <p:cNvPr id="1187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07" eaLnBrk="0" hangingPunct="0">
              <a:defRPr sz="2300">
                <a:solidFill>
                  <a:schemeClr val="tx1"/>
                </a:solidFill>
                <a:latin typeface="Arial" pitchFamily="34" charset="0"/>
              </a:defRPr>
            </a:lvl1pPr>
            <a:lvl2pPr marL="715907" indent="-275349" defTabSz="927007" eaLnBrk="0" hangingPunct="0">
              <a:defRPr sz="2300">
                <a:solidFill>
                  <a:schemeClr val="tx1"/>
                </a:solidFill>
                <a:latin typeface="Arial" pitchFamily="34" charset="0"/>
              </a:defRPr>
            </a:lvl2pPr>
            <a:lvl3pPr marL="1101395" indent="-220279" defTabSz="927007" eaLnBrk="0" hangingPunct="0">
              <a:defRPr sz="2300">
                <a:solidFill>
                  <a:schemeClr val="tx1"/>
                </a:solidFill>
                <a:latin typeface="Arial" pitchFamily="34" charset="0"/>
              </a:defRPr>
            </a:lvl3pPr>
            <a:lvl4pPr marL="1541953" indent="-220279" defTabSz="927007" eaLnBrk="0" hangingPunct="0">
              <a:defRPr sz="2300">
                <a:solidFill>
                  <a:schemeClr val="tx1"/>
                </a:solidFill>
                <a:latin typeface="Arial" pitchFamily="34" charset="0"/>
              </a:defRPr>
            </a:lvl4pPr>
            <a:lvl5pPr marL="1982511" indent="-220279" defTabSz="927007" eaLnBrk="0" hangingPunct="0">
              <a:defRPr sz="2300">
                <a:solidFill>
                  <a:schemeClr val="tx1"/>
                </a:solidFill>
                <a:latin typeface="Arial" pitchFamily="34" charset="0"/>
              </a:defRPr>
            </a:lvl5pPr>
            <a:lvl6pPr marL="2423069" indent="-220279" algn="ctr" defTabSz="927007" eaLnBrk="0" fontAlgn="base" hangingPunct="0">
              <a:lnSpc>
                <a:spcPct val="120000"/>
              </a:lnSpc>
              <a:spcBef>
                <a:spcPct val="0"/>
              </a:spcBef>
              <a:spcAft>
                <a:spcPct val="0"/>
              </a:spcAft>
              <a:defRPr sz="2300">
                <a:solidFill>
                  <a:schemeClr val="tx1"/>
                </a:solidFill>
                <a:latin typeface="Arial" pitchFamily="34" charset="0"/>
              </a:defRPr>
            </a:lvl6pPr>
            <a:lvl7pPr marL="2863626" indent="-220279" algn="ctr" defTabSz="927007" eaLnBrk="0" fontAlgn="base" hangingPunct="0">
              <a:lnSpc>
                <a:spcPct val="120000"/>
              </a:lnSpc>
              <a:spcBef>
                <a:spcPct val="0"/>
              </a:spcBef>
              <a:spcAft>
                <a:spcPct val="0"/>
              </a:spcAft>
              <a:defRPr sz="2300">
                <a:solidFill>
                  <a:schemeClr val="tx1"/>
                </a:solidFill>
                <a:latin typeface="Arial" pitchFamily="34" charset="0"/>
              </a:defRPr>
            </a:lvl7pPr>
            <a:lvl8pPr marL="3304184" indent="-220279" algn="ctr" defTabSz="927007" eaLnBrk="0" fontAlgn="base" hangingPunct="0">
              <a:lnSpc>
                <a:spcPct val="120000"/>
              </a:lnSpc>
              <a:spcBef>
                <a:spcPct val="0"/>
              </a:spcBef>
              <a:spcAft>
                <a:spcPct val="0"/>
              </a:spcAft>
              <a:defRPr sz="2300">
                <a:solidFill>
                  <a:schemeClr val="tx1"/>
                </a:solidFill>
                <a:latin typeface="Arial" pitchFamily="34" charset="0"/>
              </a:defRPr>
            </a:lvl8pPr>
            <a:lvl9pPr marL="3744742" indent="-220279" algn="ctr" defTabSz="927007" eaLnBrk="0" fontAlgn="base" hangingPunct="0">
              <a:lnSpc>
                <a:spcPct val="120000"/>
              </a:lnSpc>
              <a:spcBef>
                <a:spcPct val="0"/>
              </a:spcBef>
              <a:spcAft>
                <a:spcPct val="0"/>
              </a:spcAft>
              <a:defRPr sz="2300">
                <a:solidFill>
                  <a:schemeClr val="tx1"/>
                </a:solidFill>
                <a:latin typeface="Arial" pitchFamily="34" charset="0"/>
              </a:defRPr>
            </a:lvl9pPr>
          </a:lstStyle>
          <a:p>
            <a:pPr eaLnBrk="1" hangingPunct="1"/>
            <a:fld id="{672CF286-219D-4809-9D9A-20FB10758E84}" type="slidenum">
              <a:rPr lang="de-DE" altLang="de-DE" sz="1300">
                <a:latin typeface="Times New Roman" pitchFamily="18" charset="0"/>
              </a:rPr>
              <a:pPr eaLnBrk="1" hangingPunct="1"/>
              <a:t>2</a:t>
            </a:fld>
            <a:endParaRPr lang="de-DE" altLang="de-DE" sz="1300">
              <a:latin typeface="Times New Roman" pitchFamily="18" charset="0"/>
            </a:endParaRPr>
          </a:p>
        </p:txBody>
      </p:sp>
    </p:spTree>
    <p:extLst>
      <p:ext uri="{BB962C8B-B14F-4D97-AF65-F5344CB8AC3E}">
        <p14:creationId xmlns:p14="http://schemas.microsoft.com/office/powerpoint/2010/main" val="39760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a:xfrm>
            <a:off x="895350" y="746125"/>
            <a:ext cx="4970463" cy="3727450"/>
          </a:xfrm>
          <a:ln/>
        </p:spPr>
      </p:sp>
      <p:sp>
        <p:nvSpPr>
          <p:cNvPr id="1198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
        <p:nvSpPr>
          <p:cNvPr id="1198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07" eaLnBrk="0" hangingPunct="0">
              <a:defRPr sz="2300">
                <a:solidFill>
                  <a:schemeClr val="tx1"/>
                </a:solidFill>
                <a:latin typeface="Arial" pitchFamily="34" charset="0"/>
              </a:defRPr>
            </a:lvl1pPr>
            <a:lvl2pPr marL="715907" indent="-275349" defTabSz="927007" eaLnBrk="0" hangingPunct="0">
              <a:defRPr sz="2300">
                <a:solidFill>
                  <a:schemeClr val="tx1"/>
                </a:solidFill>
                <a:latin typeface="Arial" pitchFamily="34" charset="0"/>
              </a:defRPr>
            </a:lvl2pPr>
            <a:lvl3pPr marL="1101395" indent="-220279" defTabSz="927007" eaLnBrk="0" hangingPunct="0">
              <a:defRPr sz="2300">
                <a:solidFill>
                  <a:schemeClr val="tx1"/>
                </a:solidFill>
                <a:latin typeface="Arial" pitchFamily="34" charset="0"/>
              </a:defRPr>
            </a:lvl3pPr>
            <a:lvl4pPr marL="1541953" indent="-220279" defTabSz="927007" eaLnBrk="0" hangingPunct="0">
              <a:defRPr sz="2300">
                <a:solidFill>
                  <a:schemeClr val="tx1"/>
                </a:solidFill>
                <a:latin typeface="Arial" pitchFamily="34" charset="0"/>
              </a:defRPr>
            </a:lvl4pPr>
            <a:lvl5pPr marL="1982511" indent="-220279" defTabSz="927007" eaLnBrk="0" hangingPunct="0">
              <a:defRPr sz="2300">
                <a:solidFill>
                  <a:schemeClr val="tx1"/>
                </a:solidFill>
                <a:latin typeface="Arial" pitchFamily="34" charset="0"/>
              </a:defRPr>
            </a:lvl5pPr>
            <a:lvl6pPr marL="2423069" indent="-220279" algn="ctr" defTabSz="927007" eaLnBrk="0" fontAlgn="base" hangingPunct="0">
              <a:lnSpc>
                <a:spcPct val="120000"/>
              </a:lnSpc>
              <a:spcBef>
                <a:spcPct val="0"/>
              </a:spcBef>
              <a:spcAft>
                <a:spcPct val="0"/>
              </a:spcAft>
              <a:defRPr sz="2300">
                <a:solidFill>
                  <a:schemeClr val="tx1"/>
                </a:solidFill>
                <a:latin typeface="Arial" pitchFamily="34" charset="0"/>
              </a:defRPr>
            </a:lvl6pPr>
            <a:lvl7pPr marL="2863626" indent="-220279" algn="ctr" defTabSz="927007" eaLnBrk="0" fontAlgn="base" hangingPunct="0">
              <a:lnSpc>
                <a:spcPct val="120000"/>
              </a:lnSpc>
              <a:spcBef>
                <a:spcPct val="0"/>
              </a:spcBef>
              <a:spcAft>
                <a:spcPct val="0"/>
              </a:spcAft>
              <a:defRPr sz="2300">
                <a:solidFill>
                  <a:schemeClr val="tx1"/>
                </a:solidFill>
                <a:latin typeface="Arial" pitchFamily="34" charset="0"/>
              </a:defRPr>
            </a:lvl7pPr>
            <a:lvl8pPr marL="3304184" indent="-220279" algn="ctr" defTabSz="927007" eaLnBrk="0" fontAlgn="base" hangingPunct="0">
              <a:lnSpc>
                <a:spcPct val="120000"/>
              </a:lnSpc>
              <a:spcBef>
                <a:spcPct val="0"/>
              </a:spcBef>
              <a:spcAft>
                <a:spcPct val="0"/>
              </a:spcAft>
              <a:defRPr sz="2300">
                <a:solidFill>
                  <a:schemeClr val="tx1"/>
                </a:solidFill>
                <a:latin typeface="Arial" pitchFamily="34" charset="0"/>
              </a:defRPr>
            </a:lvl8pPr>
            <a:lvl9pPr marL="3744742" indent="-220279" algn="ctr" defTabSz="927007" eaLnBrk="0" fontAlgn="base" hangingPunct="0">
              <a:lnSpc>
                <a:spcPct val="120000"/>
              </a:lnSpc>
              <a:spcBef>
                <a:spcPct val="0"/>
              </a:spcBef>
              <a:spcAft>
                <a:spcPct val="0"/>
              </a:spcAft>
              <a:defRPr sz="2300">
                <a:solidFill>
                  <a:schemeClr val="tx1"/>
                </a:solidFill>
                <a:latin typeface="Arial" pitchFamily="34" charset="0"/>
              </a:defRPr>
            </a:lvl9pPr>
          </a:lstStyle>
          <a:p>
            <a:pPr eaLnBrk="1" hangingPunct="1"/>
            <a:fld id="{3D4B774B-E650-4FCC-814F-3CCE676C63A0}" type="slidenum">
              <a:rPr lang="de-DE" altLang="de-DE" sz="1300">
                <a:latin typeface="Times New Roman" pitchFamily="18" charset="0"/>
              </a:rPr>
              <a:pPr eaLnBrk="1" hangingPunct="1"/>
              <a:t>3</a:t>
            </a:fld>
            <a:endParaRPr lang="de-DE" altLang="de-DE" sz="1300">
              <a:latin typeface="Times New Roman" pitchFamily="18" charset="0"/>
            </a:endParaRPr>
          </a:p>
        </p:txBody>
      </p:sp>
    </p:spTree>
    <p:extLst>
      <p:ext uri="{BB962C8B-B14F-4D97-AF65-F5344CB8AC3E}">
        <p14:creationId xmlns:p14="http://schemas.microsoft.com/office/powerpoint/2010/main" val="369615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p:cNvSpPr>
            <a:spLocks noGrp="1" noRot="1" noChangeAspect="1" noTextEdit="1"/>
          </p:cNvSpPr>
          <p:nvPr>
            <p:ph type="sldImg"/>
          </p:nvPr>
        </p:nvSpPr>
        <p:spPr>
          <a:xfrm>
            <a:off x="895350" y="746125"/>
            <a:ext cx="4970463" cy="3727450"/>
          </a:xfrm>
          <a:ln/>
        </p:spPr>
      </p:sp>
      <p:sp>
        <p:nvSpPr>
          <p:cNvPr id="3" name="Notizenplatzhalter 2"/>
          <p:cNvSpPr>
            <a:spLocks noGrp="1"/>
          </p:cNvSpPr>
          <p:nvPr>
            <p:ph type="body" idx="1"/>
          </p:nvPr>
        </p:nvSpPr>
        <p:spPr/>
        <p:txBody>
          <a:bodyPr>
            <a:normAutofit fontScale="77500" lnSpcReduction="20000"/>
          </a:bodyPr>
          <a:lstStyle/>
          <a:p>
            <a:pPr>
              <a:defRPr/>
            </a:pPr>
            <a:r>
              <a:rPr lang="de-DE" dirty="0"/>
              <a:t>Emil </a:t>
            </a:r>
            <a:r>
              <a:rPr lang="de-DE" dirty="0" err="1"/>
              <a:t>Škoda</a:t>
            </a:r>
            <a:r>
              <a:rPr lang="de-DE" dirty="0"/>
              <a:t> ist der Sohn des vermögenden Pilsner Hofrats Dr. med. Franz Ritter von </a:t>
            </a:r>
            <a:r>
              <a:rPr lang="de-DE" dirty="0" err="1"/>
              <a:t>Škoda</a:t>
            </a:r>
            <a:r>
              <a:rPr lang="de-DE" dirty="0"/>
              <a:t> und dessen zweiter Ehefrau Johanna-Margarethe geb. </a:t>
            </a:r>
            <a:r>
              <a:rPr lang="de-DE" dirty="0" err="1"/>
              <a:t>Rziha</a:t>
            </a:r>
            <a:r>
              <a:rPr lang="de-DE" dirty="0"/>
              <a:t>. Er studierte Maschinenbau am Prager </a:t>
            </a:r>
            <a:r>
              <a:rPr lang="de-DE" dirty="0" err="1"/>
              <a:t>Polytechnikum</a:t>
            </a:r>
            <a:r>
              <a:rPr lang="de-DE" dirty="0"/>
              <a:t> und am </a:t>
            </a:r>
            <a:r>
              <a:rPr lang="de-DE" dirty="0" err="1"/>
              <a:t>Polytechnikum</a:t>
            </a:r>
            <a:r>
              <a:rPr lang="de-DE" dirty="0"/>
              <a:t> Karlsruhe sowie in Stuttgart und Magdeburg. Es folgten Auslandspraktika unter anderem in Frankreich, Deutschland, England und den USA. Ab 1866 leitete er als Oberingenieur den Maschinenbaubetrieb von Ernst Graf </a:t>
            </a:r>
            <a:r>
              <a:rPr lang="en-US" dirty="0" err="1"/>
              <a:t>Waldstein-Wartenberg</a:t>
            </a:r>
            <a:r>
              <a:rPr lang="en-US" dirty="0"/>
              <a:t> in </a:t>
            </a:r>
            <a:r>
              <a:rPr lang="en-US" dirty="0" err="1"/>
              <a:t>Pilsen</a:t>
            </a:r>
            <a:r>
              <a:rPr lang="en-US" dirty="0"/>
              <a:t>. -&gt;</a:t>
            </a:r>
            <a:r>
              <a:rPr lang="en-US" dirty="0" err="1"/>
              <a:t>Gründer</a:t>
            </a:r>
            <a:r>
              <a:rPr lang="en-US" dirty="0"/>
              <a:t> </a:t>
            </a:r>
            <a:r>
              <a:rPr lang="en-US" dirty="0" err="1"/>
              <a:t>Schwermaschinenbaukonzern</a:t>
            </a:r>
            <a:r>
              <a:rPr lang="en-US" dirty="0"/>
              <a:t> </a:t>
            </a:r>
            <a:r>
              <a:rPr lang="de-DE" dirty="0"/>
              <a:t>Š</a:t>
            </a:r>
            <a:r>
              <a:rPr lang="en-US" dirty="0" err="1"/>
              <a:t>koda</a:t>
            </a:r>
            <a:endParaRPr lang="en-US" dirty="0"/>
          </a:p>
          <a:p>
            <a:pPr>
              <a:defRPr/>
            </a:pPr>
            <a:endParaRPr lang="de-DE" dirty="0"/>
          </a:p>
          <a:p>
            <a:pPr>
              <a:defRPr/>
            </a:pPr>
            <a:r>
              <a:rPr lang="de-DE" dirty="0"/>
              <a:t>Oscar Henschel konzentrierte sich auf die Produktion von Lokomotiven. Während am 4. Oktober 1860 die 50ste ausgelieferte Lokomotive der Firmengeschichte gefeiert wurde, waren 1894 bei Oscar </a:t>
            </a:r>
            <a:r>
              <a:rPr lang="de-DE" dirty="0" err="1"/>
              <a:t>Henschels</a:t>
            </a:r>
            <a:r>
              <a:rPr lang="de-DE" dirty="0"/>
              <a:t> Tod bereits über 4000 Lokomotiven ausgeliefert worden. Auch stieg die Mitarbeiterzahl, die 1865 die 500er Grenze überstiegen hatte 1894 auf 1.600. Auch der Gründerkrach wurde - wenn auch mit Umsatzverlusten und Entlassungen - überstanden. -&gt; </a:t>
            </a:r>
            <a:r>
              <a:rPr lang="de-DE" dirty="0" err="1"/>
              <a:t>Lokomotivbau</a:t>
            </a:r>
            <a:r>
              <a:rPr lang="de-DE" dirty="0"/>
              <a:t> Kassel</a:t>
            </a:r>
          </a:p>
          <a:p>
            <a:pPr>
              <a:defRPr/>
            </a:pPr>
            <a:endParaRPr lang="de-DE" dirty="0"/>
          </a:p>
          <a:p>
            <a:pPr>
              <a:defRPr/>
            </a:pPr>
            <a:r>
              <a:rPr lang="de-DE" dirty="0"/>
              <a:t>1864 wurde Eugen Langen auf Nikolaus August Otto aufmerksam, der in seiner Freizeit an der Verbesserung des von dem Franzosen Étienne Lenoir erfundenen atmosphärischen Gasmotor arbeitete. Der technisch ausgebildete Eugen Langen erkannte das Potenzial von Ottos Entwicklung und gründete bereits einen Monat nach dem Treffen die erste Motorenfabrik der Welt, „N. A. Otto &amp; Cie.“. Auf der Pariser Weltausstellung von 1867 erhielt ihr verbesserter Gasmotor, der sog. </a:t>
            </a:r>
            <a:r>
              <a:rPr lang="en-US" dirty="0" err="1"/>
              <a:t>Flugkolbenmotor</a:t>
            </a:r>
            <a:r>
              <a:rPr lang="en-US" dirty="0"/>
              <a:t>, die </a:t>
            </a:r>
            <a:r>
              <a:rPr lang="en-US" dirty="0" err="1"/>
              <a:t>Goldmedaille</a:t>
            </a:r>
            <a:r>
              <a:rPr lang="en-US" dirty="0"/>
              <a:t>. </a:t>
            </a:r>
            <a:r>
              <a:rPr lang="de-DE" dirty="0"/>
              <a:t>Auch auf dem Bereich des Schienenfahrzeugbaus war Langen erfolgreich: Er war Mitbesitzer und Ingenieur der Kölner </a:t>
            </a:r>
            <a:r>
              <a:rPr lang="de-DE" i="1" dirty="0"/>
              <a:t>Waggonfabrik van der </a:t>
            </a:r>
            <a:r>
              <a:rPr lang="de-DE" i="1" dirty="0" err="1"/>
              <a:t>Zypen</a:t>
            </a:r>
            <a:r>
              <a:rPr lang="de-DE" i="1" dirty="0"/>
              <a:t> &amp; </a:t>
            </a:r>
            <a:r>
              <a:rPr lang="de-DE" i="1" dirty="0" err="1"/>
              <a:t>Charlier</a:t>
            </a:r>
            <a:r>
              <a:rPr lang="de-DE" i="1" dirty="0"/>
              <a:t>. In dieser Eigenschaft setzte </a:t>
            </a:r>
            <a:r>
              <a:rPr lang="de-DE" dirty="0"/>
              <a:t>sich Langen am 28. Dezember 1894 mit seinem Schwebebahnprojekt gegen Mitbewerber durch und wurde dadurch zum Vater der Wuppertaler Schwebebahn. Die technisch eigentlich nicht korrekte Bezeichnung „Schwebebahn“ stammt von Langen selbst: „</a:t>
            </a:r>
            <a:r>
              <a:rPr lang="de-DE" i="1" dirty="0"/>
              <a:t>Ein System der hängenden Wagen. Ich habe das Ding ‚Schwebebahn‘ getauft.“ </a:t>
            </a:r>
            <a:r>
              <a:rPr lang="de-DE" dirty="0"/>
              <a:t>(vgl. Artikel Hängebahn und Schwebebahn) -&gt; Gasmotorenfabrik Deutz, Klöckner-Humboldt-Deutz, Ottomotor, Daimler und </a:t>
            </a:r>
            <a:r>
              <a:rPr lang="de-DE" dirty="0" err="1"/>
              <a:t>Maybach</a:t>
            </a:r>
            <a:r>
              <a:rPr lang="de-DE" dirty="0"/>
              <a:t> als Mechaniker</a:t>
            </a:r>
          </a:p>
          <a:p>
            <a:pPr>
              <a:defRPr/>
            </a:pPr>
            <a:endParaRPr lang="de-DE" dirty="0"/>
          </a:p>
          <a:p>
            <a:pPr>
              <a:defRPr/>
            </a:pPr>
            <a:endParaRPr lang="de-DE" dirty="0"/>
          </a:p>
          <a:p>
            <a:pPr>
              <a:defRPr/>
            </a:pPr>
            <a:r>
              <a:rPr lang="de-DE" dirty="0" err="1"/>
              <a:t>Buz</a:t>
            </a:r>
            <a:r>
              <a:rPr lang="de-DE" dirty="0"/>
              <a:t>: Während seiner Direktion kamen zahlreiche technische Neuentwicklungen zum Einsatz wie  beispielsweise die industrielle Fertigung der ersten Rotationsdruckmaschine, die </a:t>
            </a:r>
            <a:r>
              <a:rPr lang="de-DE" dirty="0" err="1"/>
              <a:t>Lindesche</a:t>
            </a:r>
            <a:r>
              <a:rPr lang="de-DE" dirty="0"/>
              <a:t>  Kältemaschine und der Dieselmotor. -&gt; Generaldirektor MAN</a:t>
            </a:r>
          </a:p>
          <a:p>
            <a:pPr>
              <a:defRPr/>
            </a:pPr>
            <a:endParaRPr lang="de-DE" dirty="0"/>
          </a:p>
          <a:p>
            <a:pPr>
              <a:defRPr/>
            </a:pPr>
            <a:r>
              <a:rPr lang="de-DE" dirty="0"/>
              <a:t>Zusammen mit Hugo Stinnes war Thyssen einer der Gründer des RWE -&gt; Montanindustrie (Kohle, Eisen, Stahl), RW-Elektrizitätswerk</a:t>
            </a:r>
            <a:endParaRPr lang="en-US" dirty="0"/>
          </a:p>
        </p:txBody>
      </p:sp>
      <p:sp>
        <p:nvSpPr>
          <p:cNvPr id="1208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07" eaLnBrk="0" hangingPunct="0">
              <a:defRPr sz="2300">
                <a:solidFill>
                  <a:schemeClr val="tx1"/>
                </a:solidFill>
                <a:latin typeface="Arial" pitchFamily="34" charset="0"/>
              </a:defRPr>
            </a:lvl1pPr>
            <a:lvl2pPr marL="715907" indent="-275349" defTabSz="927007" eaLnBrk="0" hangingPunct="0">
              <a:defRPr sz="2300">
                <a:solidFill>
                  <a:schemeClr val="tx1"/>
                </a:solidFill>
                <a:latin typeface="Arial" pitchFamily="34" charset="0"/>
              </a:defRPr>
            </a:lvl2pPr>
            <a:lvl3pPr marL="1101395" indent="-220279" defTabSz="927007" eaLnBrk="0" hangingPunct="0">
              <a:defRPr sz="2300">
                <a:solidFill>
                  <a:schemeClr val="tx1"/>
                </a:solidFill>
                <a:latin typeface="Arial" pitchFamily="34" charset="0"/>
              </a:defRPr>
            </a:lvl3pPr>
            <a:lvl4pPr marL="1541953" indent="-220279" defTabSz="927007" eaLnBrk="0" hangingPunct="0">
              <a:defRPr sz="2300">
                <a:solidFill>
                  <a:schemeClr val="tx1"/>
                </a:solidFill>
                <a:latin typeface="Arial" pitchFamily="34" charset="0"/>
              </a:defRPr>
            </a:lvl4pPr>
            <a:lvl5pPr marL="1982511" indent="-220279" defTabSz="927007" eaLnBrk="0" hangingPunct="0">
              <a:defRPr sz="2300">
                <a:solidFill>
                  <a:schemeClr val="tx1"/>
                </a:solidFill>
                <a:latin typeface="Arial" pitchFamily="34" charset="0"/>
              </a:defRPr>
            </a:lvl5pPr>
            <a:lvl6pPr marL="2423069" indent="-220279" algn="ctr" defTabSz="927007" eaLnBrk="0" fontAlgn="base" hangingPunct="0">
              <a:lnSpc>
                <a:spcPct val="120000"/>
              </a:lnSpc>
              <a:spcBef>
                <a:spcPct val="0"/>
              </a:spcBef>
              <a:spcAft>
                <a:spcPct val="0"/>
              </a:spcAft>
              <a:defRPr sz="2300">
                <a:solidFill>
                  <a:schemeClr val="tx1"/>
                </a:solidFill>
                <a:latin typeface="Arial" pitchFamily="34" charset="0"/>
              </a:defRPr>
            </a:lvl6pPr>
            <a:lvl7pPr marL="2863626" indent="-220279" algn="ctr" defTabSz="927007" eaLnBrk="0" fontAlgn="base" hangingPunct="0">
              <a:lnSpc>
                <a:spcPct val="120000"/>
              </a:lnSpc>
              <a:spcBef>
                <a:spcPct val="0"/>
              </a:spcBef>
              <a:spcAft>
                <a:spcPct val="0"/>
              </a:spcAft>
              <a:defRPr sz="2300">
                <a:solidFill>
                  <a:schemeClr val="tx1"/>
                </a:solidFill>
                <a:latin typeface="Arial" pitchFamily="34" charset="0"/>
              </a:defRPr>
            </a:lvl7pPr>
            <a:lvl8pPr marL="3304184" indent="-220279" algn="ctr" defTabSz="927007" eaLnBrk="0" fontAlgn="base" hangingPunct="0">
              <a:lnSpc>
                <a:spcPct val="120000"/>
              </a:lnSpc>
              <a:spcBef>
                <a:spcPct val="0"/>
              </a:spcBef>
              <a:spcAft>
                <a:spcPct val="0"/>
              </a:spcAft>
              <a:defRPr sz="2300">
                <a:solidFill>
                  <a:schemeClr val="tx1"/>
                </a:solidFill>
                <a:latin typeface="Arial" pitchFamily="34" charset="0"/>
              </a:defRPr>
            </a:lvl8pPr>
            <a:lvl9pPr marL="3744742" indent="-220279" algn="ctr" defTabSz="927007" eaLnBrk="0" fontAlgn="base" hangingPunct="0">
              <a:lnSpc>
                <a:spcPct val="120000"/>
              </a:lnSpc>
              <a:spcBef>
                <a:spcPct val="0"/>
              </a:spcBef>
              <a:spcAft>
                <a:spcPct val="0"/>
              </a:spcAft>
              <a:defRPr sz="2300">
                <a:solidFill>
                  <a:schemeClr val="tx1"/>
                </a:solidFill>
                <a:latin typeface="Arial" pitchFamily="34" charset="0"/>
              </a:defRPr>
            </a:lvl9pPr>
          </a:lstStyle>
          <a:p>
            <a:pPr eaLnBrk="1" hangingPunct="1"/>
            <a:fld id="{C8DD0EB3-AC20-448E-A12D-B33BF333FBFE}" type="slidenum">
              <a:rPr lang="de-DE" altLang="de-DE" sz="1300">
                <a:latin typeface="Times New Roman" pitchFamily="18" charset="0"/>
              </a:rPr>
              <a:pPr eaLnBrk="1" hangingPunct="1"/>
              <a:t>4</a:t>
            </a:fld>
            <a:endParaRPr lang="de-DE" altLang="de-DE" sz="1300">
              <a:latin typeface="Times New Roman" pitchFamily="18" charset="0"/>
            </a:endParaRPr>
          </a:p>
        </p:txBody>
      </p:sp>
    </p:spTree>
    <p:extLst>
      <p:ext uri="{BB962C8B-B14F-4D97-AF65-F5344CB8AC3E}">
        <p14:creationId xmlns:p14="http://schemas.microsoft.com/office/powerpoint/2010/main" val="169863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userDrawn="1"/>
        </p:nvPicPr>
        <p:blipFill>
          <a:blip r:embed="rId2" cstate="print"/>
          <a:srcRect/>
          <a:stretch>
            <a:fillRect/>
          </a:stretch>
        </p:blipFill>
        <p:spPr bwMode="auto">
          <a:xfrm>
            <a:off x="0" y="0"/>
            <a:ext cx="9144000" cy="6870700"/>
          </a:xfrm>
          <a:prstGeom prst="rect">
            <a:avLst/>
          </a:prstGeom>
          <a:noFill/>
          <a:ln w="9525">
            <a:noFill/>
            <a:miter lim="800000"/>
            <a:headEnd/>
            <a:tailEnd/>
          </a:ln>
        </p:spPr>
      </p:pic>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de-DE" sz="800"/>
              <a:t>KIT – Universität des Landes Baden-Württemberg und</a:t>
            </a:r>
          </a:p>
          <a:p>
            <a:r>
              <a:rPr lang="de-DE" sz="800"/>
              <a:t>nationales Forschungszentrum in der Helmholtz-Gemeinschaft</a:t>
            </a:r>
          </a:p>
        </p:txBody>
      </p:sp>
      <p:sp>
        <p:nvSpPr>
          <p:cNvPr id="13" name="Text Box 21"/>
          <p:cNvSpPr txBox="1">
            <a:spLocks noChangeArrowheads="1"/>
          </p:cNvSpPr>
          <p:nvPr userDrawn="1"/>
        </p:nvSpPr>
        <p:spPr bwMode="auto">
          <a:xfrm>
            <a:off x="385763" y="3366344"/>
            <a:ext cx="4537075" cy="153888"/>
          </a:xfrm>
          <a:prstGeom prst="rect">
            <a:avLst/>
          </a:prstGeom>
          <a:noFill/>
          <a:ln w="9525">
            <a:noFill/>
            <a:miter lim="800000"/>
            <a:headEnd/>
            <a:tailEnd/>
          </a:ln>
          <a:effectLst/>
        </p:spPr>
        <p:txBody>
          <a:bodyPr lIns="0" tIns="0" rIns="0" bIns="0" anchor="ctr">
            <a:spAutoFit/>
          </a:bodyPr>
          <a:lstStyle/>
          <a:p>
            <a:pPr>
              <a:defRPr/>
            </a:pPr>
            <a:r>
              <a:rPr lang="de-DE" sz="1000" dirty="0">
                <a:solidFill>
                  <a:schemeClr val="bg1"/>
                </a:solidFill>
              </a:rPr>
              <a:t>FAKULTÄT</a:t>
            </a:r>
            <a:r>
              <a:rPr lang="de-DE" sz="1000" baseline="0" dirty="0">
                <a:solidFill>
                  <a:schemeClr val="bg1"/>
                </a:solidFill>
              </a:rPr>
              <a:t> FÜR MASCHINENBAU</a:t>
            </a:r>
            <a:endParaRPr lang="de-DE" sz="1000" dirty="0">
              <a:solidFill>
                <a:schemeClr val="bg1"/>
              </a:solidFill>
            </a:endParaRPr>
          </a:p>
        </p:txBody>
      </p:sp>
      <p:sp>
        <p:nvSpPr>
          <p:cNvPr id="14"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26639" name="Picture 11" descr="KIT-Logo-rgb_de"/>
          <p:cNvPicPr>
            <a:picLocks noChangeAspect="1" noChangeArrowheads="1"/>
          </p:cNvPicPr>
          <p:nvPr userDrawn="1"/>
        </p:nvPicPr>
        <p:blipFill>
          <a:blip r:embed="rId3" cstate="print"/>
          <a:srcRect/>
          <a:stretch>
            <a:fillRect/>
          </a:stretch>
        </p:blipFill>
        <p:spPr bwMode="auto">
          <a:xfrm>
            <a:off x="395288" y="333375"/>
            <a:ext cx="1619250" cy="7477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ln/>
        </p:spPr>
        <p:txBody>
          <a:bodyPr/>
          <a:lstStyle>
            <a:lvl1pPr>
              <a:defRPr/>
            </a:lvl1pPr>
          </a:lstStyle>
          <a:p>
            <a:r>
              <a:rPr lang="de-DE" dirty="0"/>
              <a:t>Studiendekan</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0E101DA-C805-49D6-936E-EF17408DE37B}" type="datetime1">
              <a:rPr lang="de-DE" smtClean="0"/>
              <a:pPr/>
              <a:t>14.06.2022</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2"/>
          <p:cNvSpPr>
            <a:spLocks noGrp="1" noChangeArrowheads="1"/>
          </p:cNvSpPr>
          <p:nvPr>
            <p:ph type="ftr" sz="quarter" idx="10"/>
          </p:nvPr>
        </p:nvSpPr>
        <p:spPr>
          <a:ln/>
        </p:spPr>
        <p:txBody>
          <a:bodyPr/>
          <a:lstStyle>
            <a:lvl1pPr>
              <a:defRPr/>
            </a:lvl1pPr>
          </a:lstStyle>
          <a:p>
            <a:r>
              <a:rPr lang="de-DE" dirty="0"/>
              <a:t>Studiendekan</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B68D019-5134-4866-8BCC-6AD2983F956C}" type="datetime1">
              <a:rPr lang="de-DE" smtClean="0"/>
              <a:pPr/>
              <a:t>14.06.2022</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ln/>
        </p:spPr>
        <p:txBody>
          <a:bodyPr/>
          <a:lstStyle>
            <a:lvl1pPr>
              <a:defRPr sz="1600"/>
            </a:lvl1pPr>
          </a:lstStyle>
          <a:p>
            <a:r>
              <a:rPr lang="de-DE" dirty="0"/>
              <a:t>Promotionsausschuss</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1600">
                <a:solidFill>
                  <a:schemeClr val="tx1">
                    <a:tint val="75000"/>
                  </a:schemeClr>
                </a:solidFill>
              </a:defRPr>
            </a:lvl1pPr>
          </a:lstStyle>
          <a:p>
            <a:fld id="{9F93AE67-9C0B-442C-B744-52080BAE147C}" type="datetime1">
              <a:rPr lang="de-DE" smtClean="0"/>
              <a:pPr/>
              <a:t>14.06.2022</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2"/>
          <p:cNvSpPr>
            <a:spLocks noGrp="1" noChangeArrowheads="1"/>
          </p:cNvSpPr>
          <p:nvPr>
            <p:ph type="ftr" sz="quarter" idx="10"/>
          </p:nvPr>
        </p:nvSpPr>
        <p:spPr>
          <a:ln/>
        </p:spPr>
        <p:txBody>
          <a:bodyPr/>
          <a:lstStyle>
            <a:lvl1pPr>
              <a:defRPr sz="1600"/>
            </a:lvl1pPr>
          </a:lstStyle>
          <a:p>
            <a:r>
              <a:rPr lang="de-DE" dirty="0"/>
              <a:t>Promotionsausschuss</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1600">
                <a:solidFill>
                  <a:schemeClr val="tx1">
                    <a:tint val="75000"/>
                  </a:schemeClr>
                </a:solidFill>
              </a:defRPr>
            </a:lvl1pPr>
          </a:lstStyle>
          <a:p>
            <a:fld id="{FCD64446-9DE9-4EC1-92AB-907DF09BD351}" type="datetime1">
              <a:rPr lang="de-DE" smtClean="0"/>
              <a:pPr/>
              <a:t>14.06.2022</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ftr" sz="quarter" idx="10"/>
          </p:nvPr>
        </p:nvSpPr>
        <p:spPr>
          <a:ln/>
        </p:spPr>
        <p:txBody>
          <a:bodyPr/>
          <a:lstStyle>
            <a:lvl1pPr>
              <a:defRPr sz="1600"/>
            </a:lvl1pPr>
          </a:lstStyle>
          <a:p>
            <a:r>
              <a:rPr lang="de-DE" dirty="0"/>
              <a:t>Promotionsausschuss</a:t>
            </a:r>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1600">
                <a:solidFill>
                  <a:schemeClr val="tx1">
                    <a:tint val="75000"/>
                  </a:schemeClr>
                </a:solidFill>
              </a:defRPr>
            </a:lvl1pPr>
          </a:lstStyle>
          <a:p>
            <a:fld id="{503864FC-C1F6-4F60-90E2-4C82285A7CB6}" type="datetime1">
              <a:rPr lang="de-DE" smtClean="0"/>
              <a:pPr/>
              <a:t>14.06.2022</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p:cNvSpPr>
            <a:spLocks noGrp="1" noChangeArrowheads="1"/>
          </p:cNvSpPr>
          <p:nvPr>
            <p:ph type="ftr" sz="quarter" idx="10"/>
          </p:nvPr>
        </p:nvSpPr>
        <p:spPr>
          <a:ln/>
        </p:spPr>
        <p:txBody>
          <a:bodyPr/>
          <a:lstStyle>
            <a:lvl1pPr>
              <a:defRPr sz="1600"/>
            </a:lvl1pPr>
          </a:lstStyle>
          <a:p>
            <a:r>
              <a:rPr lang="de-DE" dirty="0"/>
              <a:t>Promotionsausschuss</a:t>
            </a:r>
          </a:p>
        </p:txBody>
      </p:sp>
      <p:sp>
        <p:nvSpPr>
          <p:cNvPr id="8"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1600">
                <a:solidFill>
                  <a:schemeClr val="tx1">
                    <a:tint val="75000"/>
                  </a:schemeClr>
                </a:solidFill>
              </a:defRPr>
            </a:lvl1pPr>
          </a:lstStyle>
          <a:p>
            <a:fld id="{DFFFF499-D2C2-429B-A38D-874884AC2B44}" type="datetime1">
              <a:rPr lang="de-DE" smtClean="0"/>
              <a:pPr/>
              <a:t>14.06.2022</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2"/>
          <p:cNvSpPr>
            <a:spLocks noGrp="1" noChangeArrowheads="1"/>
          </p:cNvSpPr>
          <p:nvPr>
            <p:ph type="ftr" sz="quarter" idx="10"/>
          </p:nvPr>
        </p:nvSpPr>
        <p:spPr>
          <a:ln/>
        </p:spPr>
        <p:txBody>
          <a:bodyPr/>
          <a:lstStyle>
            <a:lvl1pPr>
              <a:defRPr sz="1600"/>
            </a:lvl1pPr>
          </a:lstStyle>
          <a:p>
            <a:r>
              <a:rPr lang="de-DE" dirty="0"/>
              <a:t>Promotionsausschuss</a:t>
            </a:r>
          </a:p>
        </p:txBody>
      </p:sp>
      <p:sp>
        <p:nvSpPr>
          <p:cNvPr id="4"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1600">
                <a:solidFill>
                  <a:schemeClr val="tx1">
                    <a:tint val="75000"/>
                  </a:schemeClr>
                </a:solidFill>
              </a:defRPr>
            </a:lvl1pPr>
          </a:lstStyle>
          <a:p>
            <a:fld id="{92EEC2FF-F6B1-4953-8BD6-DF423CDA3B5D}" type="datetime1">
              <a:rPr lang="de-DE" smtClean="0"/>
              <a:pPr/>
              <a:t>14.06.2022</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r>
              <a:rPr lang="de-DE" dirty="0"/>
              <a:t>Studiendekan</a:t>
            </a:r>
          </a:p>
        </p:txBody>
      </p:sp>
      <p:sp>
        <p:nvSpPr>
          <p:cNvPr id="3"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C0FF657-D1DB-4306-82A3-A2011C94EF85}" type="datetime1">
              <a:rPr lang="de-DE" smtClean="0"/>
              <a:pPr/>
              <a:t>14.06.2022</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r>
              <a:rPr lang="de-DE" dirty="0"/>
              <a:t>Studiendekan</a:t>
            </a:r>
          </a:p>
        </p:txBody>
      </p:sp>
      <p:sp>
        <p:nvSpPr>
          <p:cNvPr id="6" name="Datumsplatzhalter 10"/>
          <p:cNvSpPr>
            <a:spLocks noGrp="1"/>
          </p:cNvSpPr>
          <p:nvPr>
            <p:ph type="dt" sz="half" idx="11"/>
          </p:nvPr>
        </p:nvSpPr>
        <p:spPr>
          <a:xfrm>
            <a:off x="612000" y="6444000"/>
            <a:ext cx="86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B39ADCC-593E-41F1-8EDC-3499514C881E}" type="datetime1">
              <a:rPr lang="de-DE" smtClean="0"/>
              <a:pPr/>
              <a:t>14.06.2022</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r>
              <a:rPr lang="de-DE" dirty="0"/>
              <a:t>Studiendekan</a:t>
            </a:r>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517161F-0686-4A32-B5C2-6110D54CBF61}" type="datetime1">
              <a:rPr lang="de-DE" smtClean="0"/>
              <a:pPr/>
              <a:t>14.06.2022</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Karlsruhe Institute of Technology (KIT).</a:t>
            </a:r>
          </a:p>
          <a:p>
            <a:pPr lvl="1"/>
            <a:r>
              <a:rPr lang="de-DE"/>
              <a:t>Zweite Ebene</a:t>
            </a:r>
          </a:p>
          <a:p>
            <a:pPr lvl="2"/>
            <a:r>
              <a:rPr lang="de-DE"/>
              <a:t>Dritte Ebene</a:t>
            </a:r>
          </a:p>
          <a:p>
            <a:pPr lvl="3"/>
            <a:r>
              <a:rPr lang="de-DE"/>
              <a:t>Vierte Ebene</a:t>
            </a:r>
          </a:p>
          <a:p>
            <a:pPr lvl="4"/>
            <a:r>
              <a:rPr lang="de-DE"/>
              <a:t>Fünfte Ebene</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a:spcBef>
                <a:spcPct val="50000"/>
              </a:spcBef>
              <a:defRPr/>
            </a:pPr>
            <a:r>
              <a:rPr lang="de-DE" sz="900" dirty="0"/>
              <a:t>Fakultät</a:t>
            </a:r>
            <a:r>
              <a:rPr lang="de-DE" sz="900" baseline="0" dirty="0"/>
              <a:t> für Maschinenbau</a:t>
            </a:r>
            <a:endParaRPr lang="de-DE" sz="900" dirty="0"/>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643774FD-E815-4B85-B421-6F4167BD583D}" type="slidenum">
              <a:rPr lang="de-DE" sz="900" b="1"/>
              <a:pPr>
                <a:spcBef>
                  <a:spcPct val="50000"/>
                </a:spcBef>
                <a:defRPr/>
              </a:pPr>
              <a:t>‹Nr.›</a:t>
            </a:fld>
            <a:endParaRPr lang="de-DE" sz="900" b="1"/>
          </a:p>
        </p:txBody>
      </p:sp>
      <p:pic>
        <p:nvPicPr>
          <p:cNvPr id="1032" name="Picture 13" descr="KIT-Logo-rgb_de"/>
          <p:cNvPicPr>
            <a:picLocks noChangeAspect="1" noChangeArrowheads="1"/>
          </p:cNvPicPr>
          <p:nvPr/>
        </p:nvPicPr>
        <p:blipFill>
          <a:blip r:embed="rId14" cstate="print"/>
          <a:srcRect/>
          <a:stretch>
            <a:fillRect/>
          </a:stretch>
        </p:blipFill>
        <p:spPr bwMode="auto">
          <a:xfrm>
            <a:off x="7667625" y="333375"/>
            <a:ext cx="1076325" cy="496888"/>
          </a:xfrm>
          <a:prstGeom prst="rect">
            <a:avLst/>
          </a:prstGeom>
          <a:noFill/>
          <a:ln w="9525">
            <a:noFill/>
            <a:miter lim="800000"/>
            <a:headEnd/>
            <a:tailEnd/>
          </a:ln>
        </p:spPr>
      </p:pic>
      <p:sp>
        <p:nvSpPr>
          <p:cNvPr id="103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a:t>Studiendekan</a:t>
            </a:r>
          </a:p>
        </p:txBody>
      </p:sp>
      <p:sp>
        <p:nvSpPr>
          <p:cNvPr id="11"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01FFB54-A4C6-43F5-85F0-3FD9312F6439}" type="datetime1">
              <a:rPr lang="de-DE" smtClean="0"/>
              <a:pPr/>
              <a:t>14.06.2022</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6"/>
        </a:buBlip>
        <a:defRPr>
          <a:solidFill>
            <a:schemeClr val="tx1"/>
          </a:solidFill>
          <a:latin typeface="+mn-lt"/>
        </a:defRPr>
      </a:lvl2pPr>
      <a:lvl3pPr marL="1209675" indent="-276225" algn="l" rtl="0" eaLnBrk="1" fontAlgn="base" hangingPunct="1">
        <a:spcBef>
          <a:spcPct val="20000"/>
        </a:spcBef>
        <a:spcAft>
          <a:spcPct val="0"/>
        </a:spcAft>
        <a:buBlip>
          <a:blip r:embed="rId17"/>
        </a:buBlip>
        <a:defRPr sz="1600">
          <a:solidFill>
            <a:schemeClr val="tx1"/>
          </a:solidFill>
          <a:latin typeface="+mn-lt"/>
        </a:defRPr>
      </a:lvl3pPr>
      <a:lvl4pPr marL="1657350" indent="-276225" algn="l" rtl="0" eaLnBrk="1" fontAlgn="base" hangingPunct="1">
        <a:spcBef>
          <a:spcPct val="20000"/>
        </a:spcBef>
        <a:spcAft>
          <a:spcPct val="0"/>
        </a:spcAft>
        <a:buBlip>
          <a:blip r:embed="rId17"/>
        </a:buBlip>
        <a:defRPr sz="1600">
          <a:solidFill>
            <a:schemeClr val="tx1"/>
          </a:solidFill>
          <a:latin typeface="+mn-lt"/>
        </a:defRPr>
      </a:lvl4pPr>
      <a:lvl5pPr marL="2095500" indent="-276225" algn="l" rtl="0" eaLnBrk="1" fontAlgn="base" hangingPunct="1">
        <a:spcBef>
          <a:spcPct val="20000"/>
        </a:spcBef>
        <a:spcAft>
          <a:spcPct val="0"/>
        </a:spcAft>
        <a:buBlip>
          <a:blip r:embed="rId17"/>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kceta.kit.edu/grk1694/img/Sicherung_guter_wiss_Praxis_am_KI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395288" y="1700163"/>
            <a:ext cx="8389937" cy="1152773"/>
          </a:xfrm>
          <a:prstGeom prst="rect">
            <a:avLst/>
          </a:prstGeom>
          <a:noFill/>
          <a:ln w="9525">
            <a:noFill/>
            <a:miter lim="800000"/>
            <a:headEnd/>
            <a:tailEnd/>
          </a:ln>
        </p:spPr>
        <p:txBody>
          <a:bodyPr lIns="0" tIns="0" rIns="0" bIns="0" anchor="b"/>
          <a:lstStyle/>
          <a:p>
            <a:pPr algn="ctr">
              <a:lnSpc>
                <a:spcPct val="90000"/>
              </a:lnSpc>
            </a:pPr>
            <a:r>
              <a:rPr lang="de-DE" sz="2600" b="1" dirty="0">
                <a:solidFill>
                  <a:schemeClr val="tx2"/>
                </a:solidFill>
              </a:rPr>
              <a:t>Informationsveranstaltung für Doktoranden</a:t>
            </a:r>
          </a:p>
          <a:p>
            <a:pPr algn="ctr">
              <a:lnSpc>
                <a:spcPct val="90000"/>
              </a:lnSpc>
            </a:pPr>
            <a:r>
              <a:rPr lang="de-DE" sz="2600" b="1" dirty="0">
                <a:solidFill>
                  <a:schemeClr val="tx2"/>
                </a:solidFill>
              </a:rPr>
              <a:t>Prof. Dr.-Ing. B. Frohnapfel</a:t>
            </a:r>
          </a:p>
          <a:p>
            <a:pPr algn="ctr">
              <a:lnSpc>
                <a:spcPct val="90000"/>
              </a:lnSpc>
            </a:pPr>
            <a:r>
              <a:rPr lang="de-DE" sz="2600" b="1" dirty="0">
                <a:solidFill>
                  <a:schemeClr val="tx2"/>
                </a:solidFill>
              </a:rPr>
              <a:t>Prof. Dr. rer. nat. habil. U. Maas</a:t>
            </a:r>
          </a:p>
        </p:txBody>
      </p:sp>
    </p:spTree>
    <p:extLst>
      <p:ext uri="{BB962C8B-B14F-4D97-AF65-F5344CB8AC3E}">
        <p14:creationId xmlns:p14="http://schemas.microsoft.com/office/powerpoint/2010/main" val="233184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09" y="562769"/>
            <a:ext cx="7853883" cy="561975"/>
          </a:xfrm>
        </p:spPr>
        <p:txBody>
          <a:bodyPr/>
          <a:lstStyle/>
          <a:p>
            <a:r>
              <a:rPr lang="de-DE" dirty="0"/>
              <a:t>Formales: Noch nicht am Ziel – Verlängerungsantrag</a:t>
            </a:r>
          </a:p>
        </p:txBody>
      </p:sp>
      <p:sp>
        <p:nvSpPr>
          <p:cNvPr id="3" name="Inhaltsplatzhalter 2"/>
          <p:cNvSpPr>
            <a:spLocks noGrp="1"/>
          </p:cNvSpPr>
          <p:nvPr>
            <p:ph idx="1"/>
          </p:nvPr>
        </p:nvSpPr>
        <p:spPr/>
        <p:txBody>
          <a:bodyPr/>
          <a:lstStyle/>
          <a:p>
            <a:r>
              <a:rPr lang="de-DE" dirty="0"/>
              <a:t>Die Annahme als Doktorand erlischt nach fünf Jahren zum Semesterende!</a:t>
            </a:r>
          </a:p>
          <a:p>
            <a:pPr marL="0" indent="0">
              <a:buNone/>
            </a:pPr>
            <a:endParaRPr lang="de-DE" dirty="0"/>
          </a:p>
          <a:p>
            <a:r>
              <a:rPr lang="de-DE" dirty="0"/>
              <a:t>Verlängerung um jeweils (=immer wieder) ein Jahr ist möglich und wird in der Regel problemlos gewährt, wenn…</a:t>
            </a:r>
          </a:p>
          <a:p>
            <a:pPr lvl="1"/>
            <a:r>
              <a:rPr lang="de-DE" dirty="0"/>
              <a:t>rechtzeitig ein Antrag über </a:t>
            </a:r>
            <a:r>
              <a:rPr lang="de-DE" dirty="0" err="1"/>
              <a:t>Docata</a:t>
            </a:r>
            <a:r>
              <a:rPr lang="de-DE" dirty="0"/>
              <a:t> mit kurzer Begründung gestellt wird,</a:t>
            </a:r>
          </a:p>
          <a:p>
            <a:pPr lvl="1"/>
            <a:r>
              <a:rPr lang="de-DE" dirty="0"/>
              <a:t>ein Einverständnis des Betreuers mit der Verlängerung vorliegt (Unterschriften auf Antrag nicht vergessen!)</a:t>
            </a:r>
          </a:p>
          <a:p>
            <a:pPr lvl="1"/>
            <a:r>
              <a:rPr lang="de-DE" dirty="0"/>
              <a:t>Das Promotionssekretariat wird über den Antrag auf Verlängerung von </a:t>
            </a:r>
            <a:r>
              <a:rPr lang="de-DE" dirty="0" err="1"/>
              <a:t>Docata</a:t>
            </a:r>
            <a:r>
              <a:rPr lang="de-DE" dirty="0"/>
              <a:t> informiert</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Tree>
    <p:extLst>
      <p:ext uri="{BB962C8B-B14F-4D97-AF65-F5344CB8AC3E}">
        <p14:creationId xmlns:p14="http://schemas.microsoft.com/office/powerpoint/2010/main" val="395532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Formales: Zulassung </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
        <p:nvSpPr>
          <p:cNvPr id="6" name="Inhaltsplatzhalter 2"/>
          <p:cNvSpPr txBox="1">
            <a:spLocks/>
          </p:cNvSpPr>
          <p:nvPr/>
        </p:nvSpPr>
        <p:spPr bwMode="auto">
          <a:xfrm>
            <a:off x="391864" y="980728"/>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r>
              <a:rPr lang="de-DE" dirty="0"/>
              <a:t>Mindestens acht Wochen vor dem Prüfungstermin!</a:t>
            </a:r>
            <a:endParaRPr lang="de-DE" kern="0" dirty="0"/>
          </a:p>
          <a:p>
            <a:pPr lvl="1"/>
            <a:r>
              <a:rPr lang="de-DE" sz="1600" kern="0" dirty="0"/>
              <a:t>wo? Im Dekanat – Frau Gerlach-Farrell</a:t>
            </a:r>
          </a:p>
          <a:p>
            <a:pPr lvl="1"/>
            <a:r>
              <a:rPr lang="de-DE" sz="1600" kern="0" dirty="0"/>
              <a:t>was wird benötigt ? (abhängig von PO)</a:t>
            </a:r>
          </a:p>
          <a:p>
            <a:pPr lvl="2"/>
            <a:r>
              <a:rPr lang="de-DE" kern="0" dirty="0"/>
              <a:t>Antrag auf Eröffnung</a:t>
            </a:r>
          </a:p>
          <a:p>
            <a:pPr lvl="2"/>
            <a:r>
              <a:rPr lang="de-DE" kern="0" dirty="0"/>
              <a:t>drei identische, gebundene Exemplare der Dissertationsschrift &amp; elektronische Fassung</a:t>
            </a:r>
          </a:p>
          <a:p>
            <a:pPr lvl="3"/>
            <a:r>
              <a:rPr lang="de-DE" dirty="0"/>
              <a:t>Titelblatt (Anlage 1a), Inhaltsverzeichnis, Zusammenfassung, vollständiges(!) Literaturverzeichnis, Liste der Veröffentlichungen</a:t>
            </a:r>
          </a:p>
          <a:p>
            <a:pPr lvl="3"/>
            <a:r>
              <a:rPr lang="de-DE" dirty="0"/>
              <a:t>Sprache: Deutsch, Englisch, begründet auch Französisch</a:t>
            </a:r>
          </a:p>
          <a:p>
            <a:pPr lvl="2"/>
            <a:r>
              <a:rPr lang="de-DE" dirty="0"/>
              <a:t>schriftliche Erklärungen (Anlagen 3, 4, 5b)</a:t>
            </a:r>
          </a:p>
          <a:p>
            <a:pPr lvl="2"/>
            <a:r>
              <a:rPr lang="de-DE" dirty="0"/>
              <a:t>Bestätigung über die Annahme oder Nachweise der Zulassungsvoraussetzungen</a:t>
            </a:r>
          </a:p>
          <a:p>
            <a:pPr lvl="2"/>
            <a:r>
              <a:rPr lang="de-DE" dirty="0"/>
              <a:t>falls erforderlich: Nachweis über Ergänzungsleistungen/Auflagen</a:t>
            </a:r>
          </a:p>
          <a:p>
            <a:pPr lvl="2"/>
            <a:r>
              <a:rPr lang="de-DE" dirty="0"/>
              <a:t>Vorschlag für Referenten (und evtl. Vorsitzenden, Prüfungstermin, Prüfungsort) über den der Promotionsausschuss entscheidet</a:t>
            </a:r>
          </a:p>
          <a:p>
            <a:pPr lvl="1"/>
            <a:r>
              <a:rPr lang="de-DE" sz="1600" dirty="0"/>
              <a:t>Weitere Hinweise und Vorlagen unter: https://www.mach.kit.edu/promotion.php</a:t>
            </a:r>
          </a:p>
        </p:txBody>
      </p:sp>
    </p:spTree>
    <p:extLst>
      <p:ext uri="{BB962C8B-B14F-4D97-AF65-F5344CB8AC3E}">
        <p14:creationId xmlns:p14="http://schemas.microsoft.com/office/powerpoint/2010/main" val="359676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525" y="981918"/>
            <a:ext cx="7493843" cy="561975"/>
          </a:xfrm>
        </p:spPr>
        <p:txBody>
          <a:bodyPr/>
          <a:lstStyle/>
          <a:p>
            <a:r>
              <a:rPr lang="de-DE" dirty="0"/>
              <a:t>Leidiges Thema: Literaturverzeichnis und Zitierung</a:t>
            </a:r>
          </a:p>
        </p:txBody>
      </p:sp>
      <p:sp>
        <p:nvSpPr>
          <p:cNvPr id="3" name="Inhaltsplatzhalter 2"/>
          <p:cNvSpPr>
            <a:spLocks noGrp="1"/>
          </p:cNvSpPr>
          <p:nvPr>
            <p:ph idx="1"/>
          </p:nvPr>
        </p:nvSpPr>
        <p:spPr>
          <a:xfrm>
            <a:off x="392113" y="1847106"/>
            <a:ext cx="7924303" cy="2301974"/>
          </a:xfrm>
        </p:spPr>
        <p:txBody>
          <a:bodyPr/>
          <a:lstStyle/>
          <a:p>
            <a:r>
              <a:rPr lang="de-DE" dirty="0"/>
              <a:t>Literaturverzeichnis:  mehrere Möglichkeiten (am besten rechtzeitig informieren)</a:t>
            </a:r>
          </a:p>
          <a:p>
            <a:r>
              <a:rPr lang="de-DE" dirty="0"/>
              <a:t>Zitate kennzeichnen und so markieren, dass Literatur im Literaturverzeichnis leicht zu finden sind</a:t>
            </a:r>
          </a:p>
          <a:p>
            <a:r>
              <a:rPr lang="de-DE" dirty="0"/>
              <a:t>Bei Internetreferenzen ist das letzte Abrufdatum anzugeben</a:t>
            </a:r>
          </a:p>
          <a:p>
            <a:r>
              <a:rPr lang="de-DE" dirty="0"/>
              <a:t>Sortierung des Literaturverzeichnisses: Mehrere Möglichkeiten  </a:t>
            </a:r>
          </a:p>
          <a:p>
            <a:r>
              <a:rPr lang="de-DE" dirty="0"/>
              <a:t>Wichtig: Auffindbarkeit der Angaben (z.B. Verlagsorte angeben!)</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Tree>
    <p:extLst>
      <p:ext uri="{BB962C8B-B14F-4D97-AF65-F5344CB8AC3E}">
        <p14:creationId xmlns:p14="http://schemas.microsoft.com/office/powerpoint/2010/main" val="253341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pic>
        <p:nvPicPr>
          <p:cNvPr id="6" name="Grafik 5"/>
          <p:cNvPicPr>
            <a:picLocks noChangeAspect="1"/>
          </p:cNvPicPr>
          <p:nvPr/>
        </p:nvPicPr>
        <p:blipFill>
          <a:blip r:embed="rId2"/>
          <a:stretch>
            <a:fillRect/>
          </a:stretch>
        </p:blipFill>
        <p:spPr>
          <a:xfrm>
            <a:off x="251520" y="944926"/>
            <a:ext cx="8640960" cy="4968148"/>
          </a:xfrm>
          <a:prstGeom prst="rect">
            <a:avLst/>
          </a:prstGeom>
        </p:spPr>
      </p:pic>
    </p:spTree>
    <p:extLst>
      <p:ext uri="{BB962C8B-B14F-4D97-AF65-F5344CB8AC3E}">
        <p14:creationId xmlns:p14="http://schemas.microsoft.com/office/powerpoint/2010/main" val="93386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Formales: (Fast) am Ziel – Mündliche Prüfung</a:t>
            </a:r>
          </a:p>
        </p:txBody>
      </p:sp>
      <p:sp>
        <p:nvSpPr>
          <p:cNvPr id="3" name="Inhaltsplatzhalter 2"/>
          <p:cNvSpPr>
            <a:spLocks noGrp="1"/>
          </p:cNvSpPr>
          <p:nvPr>
            <p:ph idx="1"/>
          </p:nvPr>
        </p:nvSpPr>
        <p:spPr/>
        <p:txBody>
          <a:bodyPr/>
          <a:lstStyle/>
          <a:p>
            <a:r>
              <a:rPr lang="de-DE" dirty="0"/>
              <a:t>Ablauf (§11 PO):</a:t>
            </a:r>
          </a:p>
          <a:p>
            <a:pPr lvl="1"/>
            <a:r>
              <a:rPr lang="de-DE" dirty="0"/>
              <a:t>Vortrag: Dauer 30 Minuten, öffentlich</a:t>
            </a:r>
          </a:p>
          <a:p>
            <a:pPr lvl="1"/>
            <a:r>
              <a:rPr lang="de-DE" dirty="0"/>
              <a:t>anschließend: kurze öffentliche Diskussion zum Vortrag</a:t>
            </a:r>
          </a:p>
          <a:p>
            <a:pPr lvl="1"/>
            <a:r>
              <a:rPr lang="de-DE" dirty="0"/>
              <a:t>ca. 50-minütige Befragung, fakultätsöffentlich</a:t>
            </a:r>
          </a:p>
          <a:p>
            <a:pPr lvl="1"/>
            <a:r>
              <a:rPr lang="de-DE" dirty="0"/>
              <a:t>u.a. Professoren und Privatdozenten der Fakultät dürfen Fragen stellen</a:t>
            </a:r>
          </a:p>
          <a:p>
            <a:pPr lvl="1"/>
            <a:r>
              <a:rPr lang="de-DE" dirty="0"/>
              <a:t>Nach der Befragung erfolgt die Notenfestlegung durch die Gutachter und den Vorsitzenden </a:t>
            </a:r>
          </a:p>
          <a:p>
            <a:pPr lvl="1"/>
            <a:r>
              <a:rPr lang="de-DE" dirty="0"/>
              <a:t>Zuhörer (mit wissenschaftlicher Ausbildung) sind bei der Befragung zugelassen, wenn Prüfling und Vorsitzender einverstanden sind     </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Tree>
    <p:extLst>
      <p:ext uri="{BB962C8B-B14F-4D97-AF65-F5344CB8AC3E}">
        <p14:creationId xmlns:p14="http://schemas.microsoft.com/office/powerpoint/2010/main" val="17541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525" y="4500547"/>
            <a:ext cx="6911975" cy="561975"/>
          </a:xfrm>
        </p:spPr>
        <p:txBody>
          <a:bodyPr/>
          <a:lstStyle/>
          <a:p>
            <a:r>
              <a:rPr lang="de-DE" dirty="0"/>
              <a:t>Juristisches: Wissenschaftliche Redlichkeit</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
        <p:nvSpPr>
          <p:cNvPr id="3" name="Textfeld 2"/>
          <p:cNvSpPr txBox="1"/>
          <p:nvPr/>
        </p:nvSpPr>
        <p:spPr>
          <a:xfrm>
            <a:off x="395536" y="5579948"/>
            <a:ext cx="8340873" cy="369332"/>
          </a:xfrm>
          <a:prstGeom prst="rect">
            <a:avLst/>
          </a:prstGeom>
          <a:noFill/>
        </p:spPr>
        <p:txBody>
          <a:bodyPr wrap="none" rtlCol="0">
            <a:spAutoFit/>
          </a:bodyPr>
          <a:lstStyle/>
          <a:p>
            <a:r>
              <a:rPr lang="de-DE" dirty="0">
                <a:hlinkClick r:id="rId2"/>
              </a:rPr>
              <a:t>http://www.kceta.kit.edu/grk1694/img/Sicherung_guter_wiss_Praxis_am_KIT.pdf</a:t>
            </a:r>
            <a:endParaRPr lang="de-DE" dirty="0"/>
          </a:p>
        </p:txBody>
      </p:sp>
      <p:sp>
        <p:nvSpPr>
          <p:cNvPr id="6" name="Titel 1"/>
          <p:cNvSpPr txBox="1">
            <a:spLocks/>
          </p:cNvSpPr>
          <p:nvPr/>
        </p:nvSpPr>
        <p:spPr bwMode="auto">
          <a:xfrm>
            <a:off x="395536" y="908720"/>
            <a:ext cx="6911975" cy="172819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kern="0" dirty="0"/>
              <a:t>Abschluss des Verfahrens:</a:t>
            </a:r>
          </a:p>
          <a:p>
            <a:endParaRPr lang="de-DE" kern="0" dirty="0"/>
          </a:p>
          <a:p>
            <a:pPr marL="342900" indent="-342900">
              <a:buClr>
                <a:schemeClr val="accent1"/>
              </a:buClr>
              <a:buFont typeface="Wingdings" panose="05000000000000000000" pitchFamily="2" charset="2"/>
              <a:buChar char="§"/>
            </a:pPr>
            <a:r>
              <a:rPr lang="de-DE" sz="2000" b="0" kern="0" dirty="0"/>
              <a:t>Veröffentlichungsfreigabe</a:t>
            </a:r>
          </a:p>
          <a:p>
            <a:pPr marL="342900" indent="-342900">
              <a:buClr>
                <a:schemeClr val="accent1"/>
              </a:buClr>
              <a:buFont typeface="Wingdings" panose="05000000000000000000" pitchFamily="2" charset="2"/>
              <a:buChar char="§"/>
            </a:pPr>
            <a:r>
              <a:rPr lang="de-DE" sz="2000" b="0" kern="0" dirty="0"/>
              <a:t>Veröffentlichung (innerhalb eines Jahres)</a:t>
            </a:r>
          </a:p>
          <a:p>
            <a:pPr marL="342900" indent="-342900">
              <a:buClr>
                <a:schemeClr val="accent1"/>
              </a:buClr>
              <a:buFont typeface="Wingdings" panose="05000000000000000000" pitchFamily="2" charset="2"/>
              <a:buChar char="§"/>
            </a:pPr>
            <a:r>
              <a:rPr lang="de-DE" sz="2000" b="0" kern="0" dirty="0"/>
              <a:t>Abschluss nach Aushändigung der Urkunde (erst dann darf der Titel geführt werden)</a:t>
            </a:r>
          </a:p>
        </p:txBody>
      </p:sp>
    </p:spTree>
    <p:extLst>
      <p:ext uri="{BB962C8B-B14F-4D97-AF65-F5344CB8AC3E}">
        <p14:creationId xmlns:p14="http://schemas.microsoft.com/office/powerpoint/2010/main" val="113645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Hilfreiches</a:t>
            </a:r>
          </a:p>
        </p:txBody>
      </p:sp>
      <p:sp>
        <p:nvSpPr>
          <p:cNvPr id="3" name="Inhaltsplatzhalter 2"/>
          <p:cNvSpPr>
            <a:spLocks noGrp="1"/>
          </p:cNvSpPr>
          <p:nvPr>
            <p:ph idx="1"/>
          </p:nvPr>
        </p:nvSpPr>
        <p:spPr>
          <a:xfrm>
            <a:off x="392113" y="1198563"/>
            <a:ext cx="8356600" cy="3382565"/>
          </a:xfrm>
        </p:spPr>
        <p:txBody>
          <a:bodyPr/>
          <a:lstStyle/>
          <a:p>
            <a:r>
              <a:rPr lang="de-DE" dirty="0"/>
              <a:t>Schauen Sie in die für Sie gültige Promotionsordnung </a:t>
            </a:r>
            <a:br>
              <a:rPr lang="de-DE" dirty="0"/>
            </a:br>
            <a:r>
              <a:rPr lang="de-DE" dirty="0"/>
              <a:t>(alte 2007, neue 2017)</a:t>
            </a:r>
          </a:p>
          <a:p>
            <a:r>
              <a:rPr lang="de-DE" dirty="0"/>
              <a:t>Informieren Sie sich: Fakultät, KHYS, Hochschuldidaktik… das Angebot ist groß</a:t>
            </a:r>
          </a:p>
          <a:p>
            <a:r>
              <a:rPr lang="de-DE" dirty="0"/>
              <a:t>Schauen Sie auf der FAQ Page der Fakultät vorbei https://www.mach.kit.edu/promotion.php</a:t>
            </a:r>
          </a:p>
          <a:p>
            <a:r>
              <a:rPr lang="de-DE" dirty="0"/>
              <a:t>Führen Sie regelmäßig Gespräche mit Ihrem Betreuer</a:t>
            </a:r>
          </a:p>
          <a:p>
            <a:r>
              <a:rPr lang="de-DE" dirty="0"/>
              <a:t>Publizieren Sie, nehmen Sie an Tagungen teil!</a:t>
            </a:r>
            <a:br>
              <a:rPr lang="de-DE" dirty="0"/>
            </a:br>
            <a:endParaRPr lang="de-DE" dirty="0"/>
          </a:p>
          <a:p>
            <a:r>
              <a:rPr lang="de-DE" dirty="0"/>
              <a:t>Merke: Sie promovieren nicht, sie wollen promoviert werden!</a:t>
            </a:r>
          </a:p>
          <a:p>
            <a:pPr marL="0" indent="0">
              <a:buNone/>
            </a:pPr>
            <a:endParaRPr lang="de-DE" dirty="0"/>
          </a:p>
          <a:p>
            <a:r>
              <a:rPr lang="de-DE" dirty="0"/>
              <a:t>Es gibt auch noch Freizeit, Elternzeit…</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Tree>
    <p:extLst>
      <p:ext uri="{BB962C8B-B14F-4D97-AF65-F5344CB8AC3E}">
        <p14:creationId xmlns:p14="http://schemas.microsoft.com/office/powerpoint/2010/main" val="295841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dirty="0"/>
              <a:t>Wissenswertes: F. </a:t>
            </a:r>
            <a:r>
              <a:rPr lang="de-DE" altLang="de-DE" dirty="0" err="1"/>
              <a:t>Redtenbacher</a:t>
            </a:r>
            <a:r>
              <a:rPr lang="de-DE" altLang="de-DE" dirty="0"/>
              <a:t> (</a:t>
            </a:r>
            <a:r>
              <a:rPr lang="en-US" altLang="de-DE" dirty="0"/>
              <a:t>1809-1863)</a:t>
            </a:r>
            <a:r>
              <a:rPr lang="de-DE" altLang="de-DE" dirty="0"/>
              <a:t> </a:t>
            </a:r>
            <a:endParaRPr lang="en-US" altLang="de-DE" dirty="0"/>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85" y="1473200"/>
            <a:ext cx="3996104"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465263"/>
            <a:ext cx="3053862"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4252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dirty="0"/>
              <a:t>Wissenswertes: F. </a:t>
            </a:r>
            <a:r>
              <a:rPr lang="de-DE" altLang="de-DE" dirty="0" err="1"/>
              <a:t>Redtenbacher</a:t>
            </a:r>
            <a:r>
              <a:rPr lang="de-DE" altLang="de-DE" dirty="0"/>
              <a:t> </a:t>
            </a:r>
            <a:endParaRPr lang="en-US" altLang="de-DE" dirty="0"/>
          </a:p>
        </p:txBody>
      </p:sp>
      <p:pic>
        <p:nvPicPr>
          <p:cNvPr id="409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13" y="996950"/>
            <a:ext cx="7779726"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3291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dirty="0"/>
              <a:t>Wissenswertes: </a:t>
            </a:r>
            <a:r>
              <a:rPr lang="de-DE" altLang="de-DE" dirty="0" err="1"/>
              <a:t>Redtenbachers</a:t>
            </a:r>
            <a:r>
              <a:rPr lang="de-DE" altLang="de-DE" dirty="0"/>
              <a:t> Schüler </a:t>
            </a:r>
            <a:endParaRPr lang="en-US" altLang="de-DE" dirty="0"/>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85" y="895351"/>
            <a:ext cx="1545981"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9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884238"/>
            <a:ext cx="16764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98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585" y="906464"/>
            <a:ext cx="172329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99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731" y="3597275"/>
            <a:ext cx="1481504"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99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9220" y="3690939"/>
            <a:ext cx="1566496"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92" name="Textfeld 8"/>
          <p:cNvSpPr txBox="1">
            <a:spLocks noChangeArrowheads="1"/>
          </p:cNvSpPr>
          <p:nvPr/>
        </p:nvSpPr>
        <p:spPr bwMode="auto">
          <a:xfrm>
            <a:off x="1134208" y="3154363"/>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(1839-1900)</a:t>
            </a:r>
            <a:endParaRPr lang="en-US" altLang="de-DE" sz="1600" b="1"/>
          </a:p>
        </p:txBody>
      </p:sp>
      <p:sp>
        <p:nvSpPr>
          <p:cNvPr id="41993" name="Textfeld 9"/>
          <p:cNvSpPr txBox="1">
            <a:spLocks noChangeArrowheads="1"/>
          </p:cNvSpPr>
          <p:nvPr/>
        </p:nvSpPr>
        <p:spPr bwMode="auto">
          <a:xfrm>
            <a:off x="3264877" y="3130551"/>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(1837-1894)</a:t>
            </a:r>
            <a:endParaRPr lang="en-US" altLang="de-DE" sz="1600" b="1"/>
          </a:p>
        </p:txBody>
      </p:sp>
      <p:sp>
        <p:nvSpPr>
          <p:cNvPr id="41994" name="Textfeld 10"/>
          <p:cNvSpPr txBox="1">
            <a:spLocks noChangeArrowheads="1"/>
          </p:cNvSpPr>
          <p:nvPr/>
        </p:nvSpPr>
        <p:spPr bwMode="auto">
          <a:xfrm>
            <a:off x="5618285" y="3163888"/>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(1842-1926)</a:t>
            </a:r>
            <a:endParaRPr lang="en-US" altLang="de-DE" sz="1600" b="1"/>
          </a:p>
        </p:txBody>
      </p:sp>
      <p:sp>
        <p:nvSpPr>
          <p:cNvPr id="41995" name="Textfeld 11"/>
          <p:cNvSpPr txBox="1">
            <a:spLocks noChangeArrowheads="1"/>
          </p:cNvSpPr>
          <p:nvPr/>
        </p:nvSpPr>
        <p:spPr bwMode="auto">
          <a:xfrm>
            <a:off x="2102828" y="5915025"/>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(1833-1895)</a:t>
            </a:r>
            <a:endParaRPr lang="en-US" altLang="de-DE" sz="1600" b="1"/>
          </a:p>
        </p:txBody>
      </p:sp>
      <p:sp>
        <p:nvSpPr>
          <p:cNvPr id="41996" name="Textfeld 12"/>
          <p:cNvSpPr txBox="1">
            <a:spLocks noChangeArrowheads="1"/>
          </p:cNvSpPr>
          <p:nvPr/>
        </p:nvSpPr>
        <p:spPr bwMode="auto">
          <a:xfrm>
            <a:off x="4611566" y="5856288"/>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(1833-1918)</a:t>
            </a:r>
            <a:endParaRPr lang="en-US" altLang="de-DE" sz="1600" b="1"/>
          </a:p>
        </p:txBody>
      </p:sp>
    </p:spTree>
    <p:extLst>
      <p:ext uri="{BB962C8B-B14F-4D97-AF65-F5344CB8AC3E}">
        <p14:creationId xmlns:p14="http://schemas.microsoft.com/office/powerpoint/2010/main" val="45509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t>Wissenswertes: Fakultät für Maschinenbau</a:t>
            </a:r>
            <a:endParaRPr lang="en-US" altLang="de-DE" dirty="0"/>
          </a:p>
        </p:txBody>
      </p:sp>
      <p:sp>
        <p:nvSpPr>
          <p:cNvPr id="57347"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Pct val="80000"/>
              <a:buFontTx/>
              <a:buBlip>
                <a:blip r:embed="rId2"/>
              </a:buBlip>
            </a:pPr>
            <a:r>
              <a:rPr lang="de-DE" altLang="de-DE" sz="2400" dirty="0"/>
              <a:t>23 Institute</a:t>
            </a:r>
          </a:p>
          <a:p>
            <a:pPr>
              <a:buSzPct val="80000"/>
              <a:buFontTx/>
              <a:buBlip>
                <a:blip r:embed="rId2"/>
              </a:buBlip>
            </a:pPr>
            <a:r>
              <a:rPr lang="de-DE" altLang="de-DE" sz="2400" dirty="0"/>
              <a:t>39 Professoren</a:t>
            </a:r>
          </a:p>
          <a:p>
            <a:pPr>
              <a:buSzPct val="80000"/>
              <a:buFontTx/>
              <a:buBlip>
                <a:blip r:embed="rId2"/>
              </a:buBlip>
            </a:pPr>
            <a:r>
              <a:rPr lang="de-DE" altLang="de-DE" sz="2400" dirty="0"/>
              <a:t>500 akademische Mitarbeiter</a:t>
            </a:r>
          </a:p>
          <a:p>
            <a:pPr>
              <a:buSzPct val="80000"/>
              <a:buFontTx/>
              <a:buBlip>
                <a:blip r:embed="rId2"/>
              </a:buBlip>
            </a:pPr>
            <a:r>
              <a:rPr lang="de-DE" altLang="de-DE" sz="2400" dirty="0"/>
              <a:t>190 VT Mitarbeiter</a:t>
            </a:r>
          </a:p>
          <a:p>
            <a:pPr>
              <a:buSzPct val="80000"/>
              <a:buFontTx/>
              <a:buBlip>
                <a:blip r:embed="rId2"/>
              </a:buBlip>
            </a:pPr>
            <a:r>
              <a:rPr lang="de-DE" altLang="de-DE" sz="2400" dirty="0"/>
              <a:t>Mehrere 100 Hiwis und Tutoren</a:t>
            </a:r>
            <a:br>
              <a:rPr lang="de-DE" altLang="de-DE" sz="2400" dirty="0"/>
            </a:br>
            <a:endParaRPr lang="de-DE" altLang="de-DE" sz="2400" dirty="0"/>
          </a:p>
          <a:p>
            <a:pPr>
              <a:buSzPct val="80000"/>
              <a:buFontTx/>
              <a:buBlip>
                <a:blip r:embed="rId2"/>
              </a:buBlip>
            </a:pPr>
            <a:endParaRPr lang="de-DE" altLang="de-DE" sz="2400" dirty="0"/>
          </a:p>
          <a:p>
            <a:pPr>
              <a:buSzPct val="80000"/>
              <a:buFontTx/>
              <a:buBlip>
                <a:blip r:embed="rId2"/>
              </a:buBlip>
            </a:pPr>
            <a:r>
              <a:rPr lang="de-DE" altLang="de-DE" sz="2400"/>
              <a:t>&gt;4.000 </a:t>
            </a:r>
            <a:r>
              <a:rPr lang="de-DE" altLang="de-DE" sz="2400" dirty="0"/>
              <a:t>Studierende</a:t>
            </a:r>
          </a:p>
          <a:p>
            <a:pPr>
              <a:buSzPct val="80000"/>
              <a:buFontTx/>
              <a:buBlip>
                <a:blip r:embed="rId2"/>
              </a:buBlip>
            </a:pPr>
            <a:r>
              <a:rPr lang="de-DE" altLang="de-DE" sz="2400" dirty="0"/>
              <a:t>400 Absolventen pro Jahr</a:t>
            </a:r>
          </a:p>
          <a:p>
            <a:endParaRPr lang="en-US" altLang="de-DE" dirty="0"/>
          </a:p>
        </p:txBody>
      </p:sp>
      <p:pic>
        <p:nvPicPr>
          <p:cNvPr id="57348" name="Picture 62" descr="RIM-Star_modular-1"/>
          <p:cNvPicPr>
            <a:picLocks noChangeAspect="1" noChangeArrowheads="1"/>
          </p:cNvPicPr>
          <p:nvPr/>
        </p:nvPicPr>
        <p:blipFill>
          <a:blip r:embed="rId3" cstate="print">
            <a:extLst>
              <a:ext uri="{28A0092B-C50C-407E-A947-70E740481C1C}">
                <a14:useLocalDpi xmlns:a14="http://schemas.microsoft.com/office/drawing/2010/main" val="0"/>
              </a:ext>
            </a:extLst>
          </a:blip>
          <a:srcRect l="4962" t="22281"/>
          <a:stretch>
            <a:fillRect/>
          </a:stretch>
        </p:blipFill>
        <p:spPr bwMode="auto">
          <a:xfrm>
            <a:off x="5498124" y="1595439"/>
            <a:ext cx="27051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4" descr="80-T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1208" y="1096963"/>
            <a:ext cx="914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5" descr="Smart_Da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2254" y="2147888"/>
            <a:ext cx="1066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feld 9"/>
          <p:cNvSpPr txBox="1">
            <a:spLocks noChangeArrowheads="1"/>
          </p:cNvSpPr>
          <p:nvPr/>
        </p:nvSpPr>
        <p:spPr bwMode="auto">
          <a:xfrm>
            <a:off x="5729654" y="2974976"/>
            <a:ext cx="230358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Mobiler</a:t>
            </a:r>
            <a:r>
              <a:rPr lang="de-DE" altLang="de-DE" b="1"/>
              <a:t> </a:t>
            </a:r>
            <a:r>
              <a:rPr lang="de-DE" altLang="de-DE" sz="1600" b="1"/>
              <a:t>Leichtbau</a:t>
            </a:r>
          </a:p>
        </p:txBody>
      </p:sp>
      <p:pic>
        <p:nvPicPr>
          <p:cNvPr id="5735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4074" y="3649663"/>
            <a:ext cx="1482969"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1570" y="3732213"/>
            <a:ext cx="21966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Textfeld 14"/>
          <p:cNvSpPr txBox="1">
            <a:spLocks noChangeArrowheads="1"/>
          </p:cNvSpPr>
          <p:nvPr/>
        </p:nvSpPr>
        <p:spPr bwMode="auto">
          <a:xfrm>
            <a:off x="5379428" y="5932489"/>
            <a:ext cx="2751992" cy="338554"/>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lnSpc>
                <a:spcPct val="12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12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12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120000"/>
              </a:lnSpc>
              <a:spcBef>
                <a:spcPct val="0"/>
              </a:spcBef>
              <a:spcAft>
                <a:spcPct val="0"/>
              </a:spcAft>
              <a:defRPr sz="2400">
                <a:solidFill>
                  <a:schemeClr val="tx1"/>
                </a:solidFill>
                <a:latin typeface="Arial" pitchFamily="34" charset="0"/>
              </a:defRPr>
            </a:lvl9pPr>
          </a:lstStyle>
          <a:p>
            <a:pPr eaLnBrk="1" hangingPunct="1"/>
            <a:r>
              <a:rPr lang="de-DE" altLang="de-DE" sz="1600" b="1"/>
              <a:t>Mechatronik</a:t>
            </a:r>
          </a:p>
        </p:txBody>
      </p:sp>
    </p:spTree>
    <p:extLst>
      <p:ext uri="{BB962C8B-B14F-4D97-AF65-F5344CB8AC3E}">
        <p14:creationId xmlns:p14="http://schemas.microsoft.com/office/powerpoint/2010/main" val="128944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Organisatorisches</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
        <p:nvSpPr>
          <p:cNvPr id="6" name="Textfeld 5"/>
          <p:cNvSpPr txBox="1"/>
          <p:nvPr/>
        </p:nvSpPr>
        <p:spPr>
          <a:xfrm>
            <a:off x="3779912" y="1115452"/>
            <a:ext cx="1390124" cy="369332"/>
          </a:xfrm>
          <a:prstGeom prst="rect">
            <a:avLst/>
          </a:prstGeom>
          <a:solidFill>
            <a:schemeClr val="accent1">
              <a:alpha val="56000"/>
            </a:schemeClr>
          </a:solidFill>
          <a:ln>
            <a:solidFill>
              <a:schemeClr val="accent1"/>
            </a:solidFill>
          </a:ln>
        </p:spPr>
        <p:txBody>
          <a:bodyPr wrap="none" rtlCol="0">
            <a:spAutoFit/>
          </a:bodyPr>
          <a:lstStyle/>
          <a:p>
            <a:r>
              <a:rPr lang="de-DE" dirty="0"/>
              <a:t>Fakultätsrat</a:t>
            </a:r>
          </a:p>
        </p:txBody>
      </p:sp>
      <p:cxnSp>
        <p:nvCxnSpPr>
          <p:cNvPr id="8" name="Gerade Verbindung mit Pfeil 7"/>
          <p:cNvCxnSpPr>
            <a:stCxn id="6" idx="2"/>
            <a:endCxn id="9" idx="0"/>
          </p:cNvCxnSpPr>
          <p:nvPr/>
        </p:nvCxnSpPr>
        <p:spPr>
          <a:xfrm>
            <a:off x="4474974" y="1484784"/>
            <a:ext cx="0" cy="856010"/>
          </a:xfrm>
          <a:prstGeom prst="straightConnector1">
            <a:avLst/>
          </a:prstGeom>
          <a:ln w="50800">
            <a:tailEnd type="triangle" w="med" len="lg"/>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196145" y="2340794"/>
            <a:ext cx="4557658" cy="923330"/>
          </a:xfrm>
          <a:prstGeom prst="rect">
            <a:avLst/>
          </a:prstGeom>
          <a:solidFill>
            <a:schemeClr val="accent1">
              <a:alpha val="56000"/>
            </a:schemeClr>
          </a:solidFill>
          <a:ln>
            <a:solidFill>
              <a:schemeClr val="accent1"/>
            </a:solidFill>
          </a:ln>
        </p:spPr>
        <p:txBody>
          <a:bodyPr wrap="none" rtlCol="0">
            <a:spAutoFit/>
          </a:bodyPr>
          <a:lstStyle>
            <a:defPPr>
              <a:defRPr lang="de-DE"/>
            </a:defPPr>
          </a:lstStyle>
          <a:p>
            <a:pPr algn="ctr"/>
            <a:r>
              <a:rPr lang="de-DE" dirty="0"/>
              <a:t>Promotionsausschuss</a:t>
            </a:r>
          </a:p>
          <a:p>
            <a:r>
              <a:rPr lang="de-DE" dirty="0"/>
              <a:t>Vorsitzender, stellv. Vorsitzender,</a:t>
            </a:r>
          </a:p>
          <a:p>
            <a:r>
              <a:rPr lang="de-DE" dirty="0"/>
              <a:t>mind. 2 Mitglieder (J.-G. Korvink, C. Stiller)</a:t>
            </a:r>
          </a:p>
        </p:txBody>
      </p:sp>
      <p:sp>
        <p:nvSpPr>
          <p:cNvPr id="13" name="Textfeld 12"/>
          <p:cNvSpPr txBox="1"/>
          <p:nvPr/>
        </p:nvSpPr>
        <p:spPr>
          <a:xfrm>
            <a:off x="347946" y="4065745"/>
            <a:ext cx="8339213" cy="2031325"/>
          </a:xfrm>
          <a:prstGeom prst="rect">
            <a:avLst/>
          </a:prstGeom>
          <a:solidFill>
            <a:schemeClr val="accent1">
              <a:alpha val="56000"/>
            </a:schemeClr>
          </a:solidFill>
          <a:ln>
            <a:solidFill>
              <a:schemeClr val="accent1"/>
            </a:solidFill>
          </a:ln>
        </p:spPr>
        <p:txBody>
          <a:bodyPr wrap="square" rtlCol="0">
            <a:spAutoFit/>
          </a:bodyPr>
          <a:lstStyle>
            <a:defPPr>
              <a:defRPr lang="de-DE"/>
            </a:defPPr>
          </a:lstStyle>
          <a:p>
            <a:pPr algn="ctr"/>
            <a:r>
              <a:rPr lang="de-DE" dirty="0"/>
              <a:t>Annahme als Doktorand:</a:t>
            </a:r>
          </a:p>
          <a:p>
            <a:pPr marL="285750" indent="-285750">
              <a:buFont typeface="Arial" panose="020B0604020202020204" pitchFamily="34" charset="0"/>
              <a:buChar char="•"/>
            </a:pPr>
            <a:r>
              <a:rPr lang="de-DE" dirty="0"/>
              <a:t>Prinzipielle Annahme</a:t>
            </a:r>
          </a:p>
          <a:p>
            <a:pPr marL="285750" indent="-285750">
              <a:buFont typeface="Arial" panose="020B0604020202020204" pitchFamily="34" charset="0"/>
              <a:buChar char="•"/>
            </a:pPr>
            <a:r>
              <a:rPr lang="de-DE" dirty="0"/>
              <a:t>Zusatzleistungen</a:t>
            </a:r>
          </a:p>
          <a:p>
            <a:pPr algn="ctr"/>
            <a:r>
              <a:rPr lang="de-DE" dirty="0"/>
              <a:t>Promotionsprüfungsausschuss</a:t>
            </a:r>
          </a:p>
          <a:p>
            <a:pPr marL="285750" indent="-285750">
              <a:buFont typeface="Arial" panose="020B0604020202020204" pitchFamily="34" charset="0"/>
              <a:buChar char="•"/>
            </a:pPr>
            <a:r>
              <a:rPr lang="de-DE" dirty="0"/>
              <a:t>Vorsitzender: hauptberuflicher Professor der Fakultät</a:t>
            </a:r>
          </a:p>
          <a:p>
            <a:pPr marL="285750" indent="-285750">
              <a:buFont typeface="Arial" panose="020B0604020202020204" pitchFamily="34" charset="0"/>
              <a:buChar char="•"/>
            </a:pPr>
            <a:r>
              <a:rPr lang="de-DE" dirty="0"/>
              <a:t>mind. 2 Referenten (</a:t>
            </a:r>
            <a:r>
              <a:rPr lang="de-DE" dirty="0" err="1"/>
              <a:t>Professor:innen</a:t>
            </a:r>
            <a:r>
              <a:rPr lang="de-DE" dirty="0"/>
              <a:t>, </a:t>
            </a:r>
            <a:r>
              <a:rPr lang="de-DE" dirty="0" err="1"/>
              <a:t>Privatdozent:innen</a:t>
            </a:r>
            <a:r>
              <a:rPr lang="de-DE" dirty="0"/>
              <a:t>, mindestens ein hauptberufliche Professorin oder Professor der Fakultät)</a:t>
            </a:r>
          </a:p>
        </p:txBody>
      </p:sp>
      <p:cxnSp>
        <p:nvCxnSpPr>
          <p:cNvPr id="14" name="Gerade Verbindung mit Pfeil 13"/>
          <p:cNvCxnSpPr/>
          <p:nvPr/>
        </p:nvCxnSpPr>
        <p:spPr>
          <a:xfrm>
            <a:off x="4499992" y="3264124"/>
            <a:ext cx="0" cy="801621"/>
          </a:xfrm>
          <a:prstGeom prst="straightConnector1">
            <a:avLst/>
          </a:prstGeom>
          <a:ln w="50800">
            <a:tailEnd type="triangle" w="med" len="lg"/>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4788024" y="1835532"/>
            <a:ext cx="2326278" cy="369332"/>
          </a:xfrm>
          <a:prstGeom prst="rect">
            <a:avLst/>
          </a:prstGeom>
          <a:noFill/>
        </p:spPr>
        <p:txBody>
          <a:bodyPr wrap="none" rtlCol="0">
            <a:spAutoFit/>
          </a:bodyPr>
          <a:lstStyle/>
          <a:p>
            <a:r>
              <a:rPr lang="de-DE" dirty="0"/>
              <a:t>bestellt für vier Jahre</a:t>
            </a:r>
          </a:p>
        </p:txBody>
      </p:sp>
      <p:sp>
        <p:nvSpPr>
          <p:cNvPr id="18" name="Textfeld 17"/>
          <p:cNvSpPr txBox="1"/>
          <p:nvPr/>
        </p:nvSpPr>
        <p:spPr>
          <a:xfrm>
            <a:off x="4768613" y="3480268"/>
            <a:ext cx="4275529" cy="369332"/>
          </a:xfrm>
          <a:prstGeom prst="rect">
            <a:avLst/>
          </a:prstGeom>
          <a:noFill/>
        </p:spPr>
        <p:txBody>
          <a:bodyPr wrap="none" rtlCol="0">
            <a:spAutoFit/>
          </a:bodyPr>
          <a:lstStyle/>
          <a:p>
            <a:r>
              <a:rPr lang="de-DE" dirty="0"/>
              <a:t>bestimmt für jedes Promotionsverfahren</a:t>
            </a:r>
          </a:p>
        </p:txBody>
      </p:sp>
    </p:spTree>
    <p:extLst>
      <p:ext uri="{BB962C8B-B14F-4D97-AF65-F5344CB8AC3E}">
        <p14:creationId xmlns:p14="http://schemas.microsoft.com/office/powerpoint/2010/main" val="9644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04864"/>
            <a:ext cx="7776864" cy="360040"/>
          </a:xfrm>
        </p:spPr>
        <p:txBody>
          <a:bodyPr/>
          <a:lstStyle/>
          <a:p>
            <a:r>
              <a:rPr lang="de-DE" dirty="0"/>
              <a:t>Annahme als Doktorand: Anmeldung </a:t>
            </a:r>
          </a:p>
        </p:txBody>
      </p:sp>
      <p:sp>
        <p:nvSpPr>
          <p:cNvPr id="3" name="Inhaltsplatzhalter 2"/>
          <p:cNvSpPr>
            <a:spLocks noGrp="1"/>
          </p:cNvSpPr>
          <p:nvPr>
            <p:ph idx="1"/>
          </p:nvPr>
        </p:nvSpPr>
        <p:spPr>
          <a:xfrm>
            <a:off x="391864" y="2639194"/>
            <a:ext cx="8356600" cy="2878038"/>
          </a:xfrm>
        </p:spPr>
        <p:txBody>
          <a:bodyPr/>
          <a:lstStyle/>
          <a:p>
            <a:r>
              <a:rPr lang="de-DE" sz="1700" dirty="0"/>
              <a:t>Stellen Sie den Antrag auf Annahme so früh wie möglich!</a:t>
            </a:r>
          </a:p>
          <a:p>
            <a:pPr lvl="1"/>
            <a:r>
              <a:rPr lang="de-DE" sz="1700" dirty="0"/>
              <a:t>Wo? Erst in </a:t>
            </a:r>
            <a:r>
              <a:rPr lang="de-DE" sz="1700" dirty="0" err="1"/>
              <a:t>Docata</a:t>
            </a:r>
            <a:r>
              <a:rPr lang="de-DE" sz="1700" dirty="0"/>
              <a:t>, danach Unterlagen im Dekanat abgeben – Frau Gerlach-Farrell</a:t>
            </a:r>
          </a:p>
          <a:p>
            <a:pPr lvl="1"/>
            <a:r>
              <a:rPr lang="de-DE" sz="1700" dirty="0"/>
              <a:t>Was wird benötigt?</a:t>
            </a:r>
          </a:p>
          <a:p>
            <a:pPr lvl="2"/>
            <a:r>
              <a:rPr lang="de-DE" sz="1700" dirty="0"/>
              <a:t>Erklärung gem. Anlage 5a</a:t>
            </a:r>
          </a:p>
          <a:p>
            <a:pPr lvl="2"/>
            <a:r>
              <a:rPr lang="de-DE" sz="1700" dirty="0"/>
              <a:t>Promotionsvereinbarung</a:t>
            </a:r>
          </a:p>
          <a:p>
            <a:pPr lvl="2"/>
            <a:r>
              <a:rPr lang="de-DE" sz="1700" dirty="0"/>
              <a:t>Anlagen zur Promotionsvereinbarung</a:t>
            </a:r>
          </a:p>
          <a:p>
            <a:pPr lvl="2"/>
            <a:r>
              <a:rPr lang="de-DE" sz="1700" dirty="0"/>
              <a:t>Masterurkunde u. Zeugnis</a:t>
            </a:r>
          </a:p>
          <a:p>
            <a:pPr lvl="2"/>
            <a:r>
              <a:rPr lang="de-DE" sz="1700" dirty="0"/>
              <a:t>Registrierung bei KHYS</a:t>
            </a:r>
          </a:p>
          <a:p>
            <a:pPr lvl="2"/>
            <a:r>
              <a:rPr lang="de-DE" sz="1700" dirty="0"/>
              <a:t>Lebenslauf</a:t>
            </a:r>
          </a:p>
          <a:p>
            <a:pPr lvl="2"/>
            <a:r>
              <a:rPr lang="de-DE" sz="1700" dirty="0"/>
              <a:t>Hinweise zu finden unter: https://www.mach.kit.edu/promotion.php</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
        <p:nvSpPr>
          <p:cNvPr id="6" name="Titel 1"/>
          <p:cNvSpPr txBox="1">
            <a:spLocks/>
          </p:cNvSpPr>
          <p:nvPr/>
        </p:nvSpPr>
        <p:spPr bwMode="auto">
          <a:xfrm>
            <a:off x="467544" y="836712"/>
            <a:ext cx="7776864" cy="36004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kern="0" dirty="0"/>
              <a:t>Der Weg zur Promotion:</a:t>
            </a:r>
          </a:p>
        </p:txBody>
      </p:sp>
      <p:sp>
        <p:nvSpPr>
          <p:cNvPr id="7" name="Inhaltsplatzhalter 2"/>
          <p:cNvSpPr txBox="1">
            <a:spLocks/>
          </p:cNvSpPr>
          <p:nvPr/>
        </p:nvSpPr>
        <p:spPr bwMode="auto">
          <a:xfrm>
            <a:off x="395536" y="1268760"/>
            <a:ext cx="8356600"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r>
              <a:rPr lang="de-DE" kern="0" dirty="0"/>
              <a:t>Mit Annahme als </a:t>
            </a:r>
            <a:r>
              <a:rPr lang="de-DE" kern="0" dirty="0" err="1"/>
              <a:t>Doktorand:in</a:t>
            </a:r>
            <a:r>
              <a:rPr lang="de-DE" kern="0" dirty="0"/>
              <a:t> (alte und neue PO)</a:t>
            </a:r>
          </a:p>
          <a:p>
            <a:r>
              <a:rPr lang="de-DE" kern="0" dirty="0"/>
              <a:t>Direkt (nur neue PO)</a:t>
            </a:r>
          </a:p>
        </p:txBody>
      </p:sp>
    </p:spTree>
    <p:extLst>
      <p:ext uri="{BB962C8B-B14F-4D97-AF65-F5344CB8AC3E}">
        <p14:creationId xmlns:p14="http://schemas.microsoft.com/office/powerpoint/2010/main" val="355930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Formales: Anmeldung</a:t>
            </a:r>
          </a:p>
        </p:txBody>
      </p:sp>
      <p:sp>
        <p:nvSpPr>
          <p:cNvPr id="3" name="Inhaltsplatzhalter 2"/>
          <p:cNvSpPr>
            <a:spLocks noGrp="1"/>
          </p:cNvSpPr>
          <p:nvPr>
            <p:ph idx="1"/>
          </p:nvPr>
        </p:nvSpPr>
        <p:spPr>
          <a:xfrm>
            <a:off x="391864" y="980728"/>
            <a:ext cx="8356600" cy="4894262"/>
          </a:xfrm>
        </p:spPr>
        <p:txBody>
          <a:bodyPr/>
          <a:lstStyle/>
          <a:p>
            <a:r>
              <a:rPr lang="de-DE" dirty="0"/>
              <a:t>Wie prüft der Promotionsausschuss meinen Antrag?</a:t>
            </a:r>
          </a:p>
          <a:p>
            <a:pPr lvl="1"/>
            <a:r>
              <a:rPr lang="de-DE" dirty="0"/>
              <a:t>MINT-Studiengang?</a:t>
            </a:r>
          </a:p>
          <a:p>
            <a:pPr lvl="1"/>
            <a:r>
              <a:rPr lang="de-DE" dirty="0"/>
              <a:t>Deutsche Hochschule: </a:t>
            </a:r>
          </a:p>
          <a:p>
            <a:pPr lvl="2"/>
            <a:r>
              <a:rPr lang="de-DE" dirty="0"/>
              <a:t>Masterabschluss - besser als 1,5 oder überdurchschnittlich?</a:t>
            </a:r>
          </a:p>
          <a:p>
            <a:pPr lvl="2"/>
            <a:r>
              <a:rPr lang="de-DE" dirty="0"/>
              <a:t>Diplom einer Universität - besser als 1,5 oder überdurchschnittlich?</a:t>
            </a:r>
          </a:p>
          <a:p>
            <a:pPr lvl="2"/>
            <a:r>
              <a:rPr lang="de-DE" dirty="0"/>
              <a:t>Diplom einer FH oder BA – besser als 1,5 und zu den besten 10% gehörend?</a:t>
            </a:r>
          </a:p>
          <a:p>
            <a:pPr lvl="1"/>
            <a:r>
              <a:rPr lang="de-DE" dirty="0"/>
              <a:t>Ausländische Hochschule: -&gt; Gutachten vom </a:t>
            </a:r>
            <a:r>
              <a:rPr lang="de-DE" dirty="0" err="1"/>
              <a:t>IStO</a:t>
            </a:r>
            <a:endParaRPr lang="de-DE" dirty="0"/>
          </a:p>
          <a:p>
            <a:pPr lvl="2"/>
            <a:r>
              <a:rPr lang="de-DE" dirty="0"/>
              <a:t>Befähigt der Abschluss in Deutschland zur Promotion?</a:t>
            </a:r>
          </a:p>
          <a:p>
            <a:pPr lvl="2"/>
            <a:r>
              <a:rPr lang="de-DE" dirty="0"/>
              <a:t>Ist die Abschlussnote besser als 1,5 oder überdurchschnittlich (Grade A und B, oder zu besten 35% gehörend)?</a:t>
            </a:r>
          </a:p>
          <a:p>
            <a:pPr lvl="2"/>
            <a:endParaRPr lang="de-DE" dirty="0"/>
          </a:p>
          <a:p>
            <a:r>
              <a:rPr lang="de-DE" dirty="0"/>
              <a:t>Ergänzungsleistungen: falls kein MINT-Studiengang</a:t>
            </a:r>
          </a:p>
          <a:p>
            <a:pPr marL="0" indent="0">
              <a:buNone/>
            </a:pPr>
            <a:endParaRPr lang="de-DE" dirty="0"/>
          </a:p>
          <a:p>
            <a:r>
              <a:rPr lang="de-DE" dirty="0"/>
              <a:t>Auflagen: Evtl. bei Abschlüssen, die schlechter als 1,5 sind</a:t>
            </a:r>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spTree>
    <p:extLst>
      <p:ext uri="{BB962C8B-B14F-4D97-AF65-F5344CB8AC3E}">
        <p14:creationId xmlns:p14="http://schemas.microsoft.com/office/powerpoint/2010/main" val="423142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525" y="1041275"/>
            <a:ext cx="7781875" cy="561975"/>
          </a:xfrm>
        </p:spPr>
        <p:txBody>
          <a:bodyPr/>
          <a:lstStyle/>
          <a:p>
            <a:r>
              <a:rPr lang="de-DE" dirty="0"/>
              <a:t>Formales: Erste Schritte – Auflagen</a:t>
            </a:r>
          </a:p>
        </p:txBody>
      </p:sp>
      <p:sp>
        <p:nvSpPr>
          <p:cNvPr id="3" name="Inhaltsplatzhalter 2"/>
          <p:cNvSpPr>
            <a:spLocks noGrp="1"/>
          </p:cNvSpPr>
          <p:nvPr>
            <p:ph idx="1"/>
          </p:nvPr>
        </p:nvSpPr>
        <p:spPr>
          <a:xfrm>
            <a:off x="392113" y="1703090"/>
            <a:ext cx="8356600" cy="4246190"/>
          </a:xfrm>
        </p:spPr>
        <p:txBody>
          <a:bodyPr/>
          <a:lstStyle/>
          <a:p>
            <a:r>
              <a:rPr lang="de-DE" dirty="0"/>
              <a:t>Beispiel für mögliche Ergänzungsleistungen</a:t>
            </a:r>
          </a:p>
          <a:p>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r>
              <a:rPr lang="de-DE" dirty="0"/>
              <a:t>Beachten Sie bei der Fächerwahl das Modulhandbuch!</a:t>
            </a:r>
          </a:p>
          <a:p>
            <a:r>
              <a:rPr lang="de-DE" dirty="0"/>
              <a:t>Sprechen Sie die Fächerwahl unbedingt mit Ihrem Betreuer ab!</a:t>
            </a:r>
          </a:p>
          <a:p>
            <a:endParaRPr lang="de-DE" dirty="0"/>
          </a:p>
        </p:txBody>
      </p:sp>
      <p:sp>
        <p:nvSpPr>
          <p:cNvPr id="4" name="Fußzeilenplatzhalter 3"/>
          <p:cNvSpPr>
            <a:spLocks noGrp="1"/>
          </p:cNvSpPr>
          <p:nvPr>
            <p:ph type="ftr" sz="quarter" idx="10"/>
          </p:nvPr>
        </p:nvSpPr>
        <p:spPr/>
        <p:txBody>
          <a:bodyPr/>
          <a:lstStyle/>
          <a:p>
            <a:r>
              <a:rPr lang="de-DE" dirty="0"/>
              <a:t>Promotionsausschuss</a:t>
            </a:r>
          </a:p>
        </p:txBody>
      </p:sp>
      <p:sp>
        <p:nvSpPr>
          <p:cNvPr id="5" name="Datumsplatzhalter 4"/>
          <p:cNvSpPr>
            <a:spLocks noGrp="1"/>
          </p:cNvSpPr>
          <p:nvPr>
            <p:ph type="dt" sz="half" idx="2"/>
          </p:nvPr>
        </p:nvSpPr>
        <p:spPr/>
        <p:txBody>
          <a:bodyPr/>
          <a:lstStyle/>
          <a:p>
            <a:fld id="{9F93AE67-9C0B-442C-B744-52080BAE147C}" type="datetime1">
              <a:rPr lang="de-DE" smtClean="0"/>
              <a:pPr/>
              <a:t>14.06.2022</a:t>
            </a:fld>
            <a:endParaRPr lang="de-D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850" y="2408708"/>
            <a:ext cx="6752813" cy="238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154366"/>
      </p:ext>
    </p:extLst>
  </p:cSld>
  <p:clrMapOvr>
    <a:masterClrMapping/>
  </p:clrMapOvr>
</p:sld>
</file>

<file path=ppt/theme/theme1.xml><?xml version="1.0" encoding="utf-8"?>
<a:theme xmlns:a="http://schemas.openxmlformats.org/drawingml/2006/main" name="KIT_master_ppt2007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KIT_master_ppt2007_de</Template>
  <TotalTime>0</TotalTime>
  <Words>1351</Words>
  <Application>Microsoft Office PowerPoint</Application>
  <PresentationFormat>Bildschirmpräsentation (4:3)</PresentationFormat>
  <Paragraphs>163</Paragraphs>
  <Slides>16</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Times New Roman</vt:lpstr>
      <vt:lpstr>Wingdings</vt:lpstr>
      <vt:lpstr>KIT_master_ppt2007_de</vt:lpstr>
      <vt:lpstr>PowerPoint-Präsentation</vt:lpstr>
      <vt:lpstr>Wissenswertes: F. Redtenbacher (1809-1863) </vt:lpstr>
      <vt:lpstr>Wissenswertes: F. Redtenbacher </vt:lpstr>
      <vt:lpstr>Wissenswertes: Redtenbachers Schüler </vt:lpstr>
      <vt:lpstr>Wissenswertes: Fakultät für Maschinenbau</vt:lpstr>
      <vt:lpstr>Organisatorisches</vt:lpstr>
      <vt:lpstr>Annahme als Doktorand: Anmeldung </vt:lpstr>
      <vt:lpstr>Formales: Anmeldung</vt:lpstr>
      <vt:lpstr>Formales: Erste Schritte – Auflagen</vt:lpstr>
      <vt:lpstr>Formales: Noch nicht am Ziel – Verlängerungsantrag</vt:lpstr>
      <vt:lpstr>Formales: Zulassung </vt:lpstr>
      <vt:lpstr>Leidiges Thema: Literaturverzeichnis und Zitierung</vt:lpstr>
      <vt:lpstr>PowerPoint-Präsentation</vt:lpstr>
      <vt:lpstr>Formales: (Fast) am Ziel – Mündliche Prüfung</vt:lpstr>
      <vt:lpstr>Juristisches: Wissenschaftliche Redlichkeit</vt:lpstr>
      <vt:lpstr>Hilfreiches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Proppe</dc:creator>
  <cp:lastModifiedBy>Gerlach-Farrell, Vivien (MACH)</cp:lastModifiedBy>
  <cp:revision>223</cp:revision>
  <cp:lastPrinted>2014-06-02T10:30:23Z</cp:lastPrinted>
  <dcterms:created xsi:type="dcterms:W3CDTF">2012-10-10T09:00:54Z</dcterms:created>
  <dcterms:modified xsi:type="dcterms:W3CDTF">2022-06-14T08:33:10Z</dcterms:modified>
</cp:coreProperties>
</file>