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6" r:id="rId4"/>
    <p:sldId id="261" r:id="rId5"/>
    <p:sldId id="270" r:id="rId6"/>
    <p:sldId id="263" r:id="rId7"/>
    <p:sldId id="269" r:id="rId8"/>
    <p:sldId id="271" r:id="rId9"/>
    <p:sldId id="274" r:id="rId10"/>
    <p:sldId id="272" r:id="rId11"/>
    <p:sldId id="266" r:id="rId12"/>
    <p:sldId id="275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95" autoAdjust="0"/>
    <p:restoredTop sz="88137" autoAdjust="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3.xml"/><Relationship Id="rId4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9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499C02-4DDF-46AF-A9E1-BD4175491A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950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Selected </a:t>
            </a:r>
            <a:r>
              <a:rPr lang="de-DE" dirty="0" err="1"/>
              <a:t>topics</a:t>
            </a:r>
            <a:r>
              <a:rPr lang="de-DE" dirty="0"/>
              <a:t>: V. Schulze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88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Eigenes Forschungsprojekt (verpflichtend):</a:t>
            </a:r>
            <a:r>
              <a:rPr lang="de-DE" baseline="0" dirty="0"/>
              <a:t> </a:t>
            </a:r>
            <a:r>
              <a:rPr lang="de-DE" baseline="0" dirty="0" err="1"/>
              <a:t>visiting</a:t>
            </a:r>
            <a:r>
              <a:rPr lang="de-DE" baseline="0" dirty="0"/>
              <a:t> </a:t>
            </a:r>
            <a:r>
              <a:rPr lang="de-DE" baseline="0" dirty="0" err="1"/>
              <a:t>studend</a:t>
            </a:r>
            <a:r>
              <a:rPr lang="de-DE" baseline="0" dirty="0"/>
              <a:t> </a:t>
            </a:r>
          </a:p>
          <a:p>
            <a:endParaRPr lang="de-DE" baseline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05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6-10 Studenten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32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323528" y="2996952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</a:rPr>
              <a:t>Institut</a:t>
            </a:r>
            <a:r>
              <a:rPr lang="de-DE" sz="1000" baseline="0" dirty="0">
                <a:solidFill>
                  <a:schemeClr val="bg1"/>
                </a:solidFill>
              </a:rPr>
              <a:t> für Metallurgie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 baseline="0"/>
            </a:lvl1pPr>
          </a:lstStyle>
          <a:p>
            <a:r>
              <a:rPr lang="de-DE" dirty="0"/>
              <a:t>Austausch mit der University </a:t>
            </a:r>
            <a:r>
              <a:rPr lang="de-DE" dirty="0" err="1"/>
              <a:t>of</a:t>
            </a:r>
            <a:r>
              <a:rPr lang="de-DE" dirty="0"/>
              <a:t> Kentucky</a:t>
            </a:r>
          </a:p>
        </p:txBody>
      </p:sp>
      <p:pic>
        <p:nvPicPr>
          <p:cNvPr id="1026" name="Picture 2" descr="C:\Users\Juli\Dropbox\Gruppenfotos UK 2014\Gruppenfoto UK 201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80916" cy="465246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 sz="3600" baseline="0"/>
            </a:lvl1pPr>
            <a:lvl2pPr>
              <a:defRPr baseline="0"/>
            </a:lvl2pPr>
            <a:lvl3pPr>
              <a:buNone/>
              <a:defRPr/>
            </a:lvl3pPr>
            <a:lvl9pPr>
              <a:buNone/>
              <a:defRPr/>
            </a:lvl9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90688" y="6454775"/>
            <a:ext cx="41767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I_rahmen_neu_fo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93079B8B-DA79-40DB-9584-7B319BB405ED}" type="slidenum">
              <a:rPr lang="de-DE" sz="900" b="1" smtClean="0"/>
              <a:pPr>
                <a:spcBef>
                  <a:spcPct val="50000"/>
                </a:spcBef>
              </a:pPr>
              <a:t>‹Nr.›</a:t>
            </a:fld>
            <a:endParaRPr lang="de-DE" sz="900" b="1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900" dirty="0"/>
              <a:t>09.11.2016</a:t>
            </a:r>
          </a:p>
        </p:txBody>
      </p:sp>
      <p:pic>
        <p:nvPicPr>
          <p:cNvPr id="1037" name="Picture 13" descr="KIT-Logo-rgb_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weygand@kit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389937" cy="649287"/>
          </a:xfrm>
        </p:spPr>
        <p:txBody>
          <a:bodyPr/>
          <a:lstStyle/>
          <a:p>
            <a:pPr eaLnBrk="1" hangingPunct="1"/>
            <a:r>
              <a:rPr lang="de-DE" dirty="0"/>
              <a:t>Austausch mit der University </a:t>
            </a:r>
            <a:r>
              <a:rPr lang="de-DE" dirty="0" err="1"/>
              <a:t>of</a:t>
            </a:r>
            <a:r>
              <a:rPr lang="de-DE" dirty="0"/>
              <a:t> Kentucky</a:t>
            </a:r>
            <a:br>
              <a:rPr lang="de-DE" dirty="0"/>
            </a:br>
            <a:r>
              <a:rPr lang="de-DE" sz="1100" dirty="0"/>
              <a:t>Internationaler Nachmittag </a:t>
            </a:r>
            <a:br>
              <a:rPr lang="de-DE" sz="1100" dirty="0"/>
            </a:br>
            <a:r>
              <a:rPr lang="de-DE" sz="1100" dirty="0"/>
              <a:t>14. November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95" y="2996952"/>
            <a:ext cx="4413611" cy="331020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9368"/>
            <a:ext cx="4486350" cy="3364763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644582" cy="3526110"/>
          </a:xfrm>
        </p:spPr>
      </p:pic>
    </p:spTree>
    <p:extLst>
      <p:ext uri="{BB962C8B-B14F-4D97-AF65-F5344CB8AC3E}">
        <p14:creationId xmlns:p14="http://schemas.microsoft.com/office/powerpoint/2010/main" val="231123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Ziel: 1-zu-1 Austausch</a:t>
            </a:r>
          </a:p>
          <a:p>
            <a:pPr>
              <a:defRPr/>
            </a:pPr>
            <a:r>
              <a:rPr lang="en-US" altLang="de-DE" sz="2000" i="1" dirty="0" err="1"/>
              <a:t>Zielgruppe</a:t>
            </a:r>
            <a:r>
              <a:rPr lang="en-US" altLang="de-DE" sz="2000" i="1" dirty="0"/>
              <a:t>: 5/</a:t>
            </a:r>
            <a:r>
              <a:rPr lang="en-US" altLang="de-DE" sz="2000" dirty="0"/>
              <a:t>6. Semester </a:t>
            </a:r>
            <a:r>
              <a:rPr lang="en-US" altLang="de-DE" sz="2000" dirty="0" err="1"/>
              <a:t>im</a:t>
            </a:r>
            <a:r>
              <a:rPr lang="en-US" altLang="de-DE" sz="2000" dirty="0"/>
              <a:t> Bachelor</a:t>
            </a:r>
          </a:p>
          <a:p>
            <a:pPr>
              <a:defRPr/>
            </a:pPr>
            <a:r>
              <a:rPr lang="en-US" altLang="de-DE" sz="2000" dirty="0" err="1"/>
              <a:t>Kein</a:t>
            </a:r>
            <a:r>
              <a:rPr lang="en-US" altLang="de-DE" sz="2000" dirty="0"/>
              <a:t> TOEFL-Test </a:t>
            </a:r>
            <a:r>
              <a:rPr lang="en-US" altLang="de-DE" sz="2000" dirty="0" err="1"/>
              <a:t>notwendig</a:t>
            </a:r>
            <a:endParaRPr lang="en-US" altLang="de-DE" sz="2000" dirty="0"/>
          </a:p>
          <a:p>
            <a:pPr>
              <a:defRPr/>
            </a:pPr>
            <a:r>
              <a:rPr lang="en-US" altLang="de-DE" sz="2000" dirty="0" err="1"/>
              <a:t>Keine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Studiengebühren</a:t>
            </a:r>
            <a:r>
              <a:rPr lang="en-US" altLang="de-DE" sz="2000" dirty="0"/>
              <a:t> an </a:t>
            </a:r>
            <a:r>
              <a:rPr lang="en-US" altLang="de-DE" sz="2000" dirty="0" err="1"/>
              <a:t>der</a:t>
            </a:r>
            <a:r>
              <a:rPr lang="en-US" altLang="de-DE" sz="2000" dirty="0"/>
              <a:t> UK</a:t>
            </a:r>
          </a:p>
          <a:p>
            <a:pPr marL="0" indent="0">
              <a:buNone/>
              <a:defRPr/>
            </a:pPr>
            <a:endParaRPr lang="en-US" altLang="de-DE" sz="2000" dirty="0"/>
          </a:p>
          <a:p>
            <a:pPr marL="0" indent="0">
              <a:buNone/>
              <a:defRPr/>
            </a:pPr>
            <a:r>
              <a:rPr lang="en-US" altLang="de-DE" sz="2000" dirty="0" err="1"/>
              <a:t>Bewerbungen</a:t>
            </a:r>
            <a:r>
              <a:rPr lang="en-US" altLang="de-DE" sz="2000" dirty="0"/>
              <a:t> (</a:t>
            </a:r>
            <a:r>
              <a:rPr lang="en-US" altLang="de-DE" sz="2000" b="1" u="sng" dirty="0"/>
              <a:t>KIT Email </a:t>
            </a:r>
            <a:r>
              <a:rPr lang="en-US" altLang="de-DE" sz="2000" b="1" u="sng" dirty="0" err="1"/>
              <a:t>zum</a:t>
            </a:r>
            <a:r>
              <a:rPr lang="en-US" altLang="de-DE" sz="2000" b="1" u="sng" dirty="0"/>
              <a:t> </a:t>
            </a:r>
            <a:r>
              <a:rPr lang="en-US" altLang="de-DE" sz="2000" b="1" u="sng" dirty="0" err="1"/>
              <a:t>Versenden</a:t>
            </a:r>
            <a:r>
              <a:rPr lang="en-US" altLang="de-DE" sz="2000" b="1" u="sng" dirty="0"/>
              <a:t> </a:t>
            </a:r>
            <a:r>
              <a:rPr lang="en-US" altLang="de-DE" sz="2000" b="1" u="sng" dirty="0" err="1"/>
              <a:t>verwenden</a:t>
            </a:r>
            <a:r>
              <a:rPr lang="en-US" altLang="de-DE" sz="2000" dirty="0"/>
              <a:t>)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/>
            </a:r>
            <a:br>
              <a:rPr lang="en-US" altLang="de-DE" sz="2000" dirty="0"/>
            </a:br>
            <a:r>
              <a:rPr lang="en-US" altLang="de-DE" sz="2000" dirty="0" err="1"/>
              <a:t>Anschreiben</a:t>
            </a:r>
            <a:r>
              <a:rPr lang="en-US" altLang="de-DE" sz="2000" dirty="0"/>
              <a:t>, </a:t>
            </a:r>
            <a:r>
              <a:rPr lang="en-US" altLang="de-DE" sz="2000" dirty="0" err="1"/>
              <a:t>Lebenslauf</a:t>
            </a:r>
            <a:r>
              <a:rPr lang="en-US" altLang="de-DE" sz="2000" dirty="0"/>
              <a:t> und </a:t>
            </a:r>
            <a:r>
              <a:rPr lang="en-US" altLang="de-DE" sz="2000" dirty="0" err="1"/>
              <a:t>Notenauszug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bis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zum</a:t>
            </a:r>
            <a:r>
              <a:rPr lang="en-US" altLang="de-DE" sz="2000" dirty="0"/>
              <a:t> </a:t>
            </a:r>
            <a:r>
              <a:rPr lang="en-US" altLang="de-DE" sz="2000" b="1" dirty="0">
                <a:solidFill>
                  <a:srgbClr val="FF0000"/>
                </a:solidFill>
              </a:rPr>
              <a:t>15.01.2019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/>
              <a:t>an: </a:t>
            </a:r>
            <a:r>
              <a:rPr lang="en-US" altLang="de-DE" sz="2000" b="1" dirty="0">
                <a:hlinkClick r:id="rId3"/>
              </a:rPr>
              <a:t>daniel.weygand@kit.edu</a:t>
            </a:r>
            <a:endParaRPr lang="en-US" altLang="de-DE" sz="2000" b="1" dirty="0"/>
          </a:p>
          <a:p>
            <a:pPr marL="0" indent="0">
              <a:buNone/>
              <a:defRPr/>
            </a:pPr>
            <a:r>
              <a:rPr lang="en-US" altLang="de-DE" sz="2000" b="1" u="sng" dirty="0"/>
              <a:t>Option: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Bachelorarbeit</a:t>
            </a:r>
            <a:r>
              <a:rPr lang="en-US" altLang="de-DE" sz="2000" dirty="0"/>
              <a:t>/ </a:t>
            </a:r>
            <a:r>
              <a:rPr lang="en-US" altLang="de-DE" sz="2000" dirty="0" err="1"/>
              <a:t>Masterarbeit</a:t>
            </a:r>
            <a:r>
              <a:rPr lang="en-US" altLang="de-DE" sz="2000" dirty="0"/>
              <a:t>, die </a:t>
            </a:r>
            <a:r>
              <a:rPr lang="en-US" altLang="de-DE" sz="2000" dirty="0" err="1"/>
              <a:t>als</a:t>
            </a:r>
            <a:r>
              <a:rPr lang="en-US" altLang="de-DE" sz="2000" dirty="0"/>
              <a:t> </a:t>
            </a:r>
            <a:r>
              <a:rPr lang="en-US" altLang="de-DE" sz="2000" dirty="0" err="1"/>
              <a:t>Prüfungsleitung</a:t>
            </a:r>
            <a:r>
              <a:rPr lang="en-US" altLang="de-DE" sz="2000" dirty="0"/>
              <a:t> von </a:t>
            </a:r>
            <a:r>
              <a:rPr lang="en-US" altLang="de-DE" sz="2000" dirty="0" err="1"/>
              <a:t>einem</a:t>
            </a:r>
            <a:r>
              <a:rPr lang="en-US" altLang="de-DE" sz="2000" dirty="0"/>
              <a:t> KIT Professor </a:t>
            </a:r>
            <a:r>
              <a:rPr lang="en-US" altLang="de-DE" sz="2000" dirty="0" err="1"/>
              <a:t>abgenommen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wird</a:t>
            </a:r>
            <a:r>
              <a:rPr lang="en-US" altLang="de-DE" sz="2000" dirty="0"/>
              <a:t> </a:t>
            </a:r>
          </a:p>
          <a:p>
            <a:pPr marL="0" indent="0">
              <a:buNone/>
              <a:defRPr/>
            </a:pPr>
            <a:endParaRPr lang="en-US" altLang="de-DE" sz="2000" dirty="0"/>
          </a:p>
          <a:p>
            <a:pPr marL="0" indent="0">
              <a:buNone/>
              <a:defRPr/>
            </a:pPr>
            <a:endParaRPr lang="en-US" altLang="de-DE" sz="2000" dirty="0"/>
          </a:p>
          <a:p>
            <a:endParaRPr lang="de-DE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 nach Bewerbung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Visum: wird von der UK gesammelt bearbeitet (J-1 Student intern </a:t>
            </a:r>
            <a:r>
              <a:rPr lang="de-DE" sz="1800" dirty="0" err="1"/>
              <a:t>visum</a:t>
            </a:r>
            <a:r>
              <a:rPr lang="de-DE" sz="1800" dirty="0"/>
              <a:t>)</a:t>
            </a:r>
          </a:p>
          <a:p>
            <a:r>
              <a:rPr lang="de-DE" sz="1800" dirty="0"/>
              <a:t>Formular wird von UK zur Verfügung gestellt (meistens)</a:t>
            </a:r>
          </a:p>
          <a:p>
            <a:r>
              <a:rPr lang="de-DE" sz="1800" dirty="0"/>
              <a:t>Wohnung: auf dem „offenen“ Markt; online oder mit Hilfe der Studenten, die ans KIT kommen; die UK hat keine kurzfristigen Wohnmöglichkeiten</a:t>
            </a:r>
            <a:br>
              <a:rPr lang="de-DE" sz="1800" dirty="0"/>
            </a:br>
            <a:r>
              <a:rPr lang="de-DE" sz="1800" dirty="0"/>
              <a:t>(</a:t>
            </a:r>
            <a:r>
              <a:rPr lang="de-DE" sz="1800" dirty="0" err="1"/>
              <a:t>airbnb</a:t>
            </a:r>
            <a:r>
              <a:rPr lang="de-DE" sz="1800" dirty="0"/>
              <a:t>, Gastfamilien, </a:t>
            </a:r>
            <a:r>
              <a:rPr lang="de-DE" sz="1800" dirty="0" err="1"/>
              <a:t>craigslist</a:t>
            </a:r>
            <a:r>
              <a:rPr lang="de-DE" sz="1800" dirty="0"/>
              <a:t>)</a:t>
            </a:r>
          </a:p>
          <a:p>
            <a:r>
              <a:rPr lang="de-DE" sz="1800" dirty="0"/>
              <a:t>Was können/müssen Sie jetzt schon machen, wenn Sie im Programm angenommen sind</a:t>
            </a:r>
          </a:p>
          <a:p>
            <a:pPr lvl="1"/>
            <a:r>
              <a:rPr lang="de-DE" sz="1800" dirty="0"/>
              <a:t>Pass: Laufzeit mindestens Eintrittsdatum USA + 6 Monate</a:t>
            </a:r>
          </a:p>
          <a:p>
            <a:pPr lvl="1"/>
            <a:r>
              <a:rPr lang="de-DE" sz="1800" dirty="0"/>
              <a:t>Krankenversicherung Ausland / bzw. Zwang die UK Versicherung zu nehmen</a:t>
            </a:r>
          </a:p>
          <a:p>
            <a:pPr lvl="1"/>
            <a:r>
              <a:rPr lang="de-DE" sz="1800" dirty="0"/>
              <a:t>CV English mit Ausführung zu </a:t>
            </a:r>
            <a:r>
              <a:rPr lang="de-DE" sz="1800" dirty="0" err="1"/>
              <a:t>Forschungs+Praktikumstätigkeiten</a:t>
            </a:r>
            <a:r>
              <a:rPr lang="de-DE" sz="1800" dirty="0"/>
              <a:t> (bisherigen) und gewünschte Felder für Praktikum an der UK 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lvl="1"/>
            <a:endParaRPr lang="de-DE" sz="2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356600" cy="4894262"/>
          </a:xfrm>
        </p:spPr>
        <p:txBody>
          <a:bodyPr/>
          <a:lstStyle/>
          <a:p>
            <a:pPr lvl="0"/>
            <a:r>
              <a:rPr lang="de-DE" sz="2000" dirty="0"/>
              <a:t>University </a:t>
            </a:r>
            <a:r>
              <a:rPr lang="de-DE" sz="2000" dirty="0" err="1"/>
              <a:t>of</a:t>
            </a:r>
            <a:r>
              <a:rPr lang="de-DE" sz="2000" dirty="0"/>
              <a:t> Kentucky liegt in Lexington (~300.000 Einwohner)</a:t>
            </a:r>
          </a:p>
          <a:p>
            <a:r>
              <a:rPr lang="en-US" altLang="de-DE" sz="2000" dirty="0" err="1"/>
              <a:t>Insgesamt</a:t>
            </a:r>
            <a:r>
              <a:rPr lang="en-US" altLang="de-DE" sz="2000" dirty="0"/>
              <a:t> ca. 27.000 </a:t>
            </a:r>
            <a:r>
              <a:rPr lang="en-US" altLang="de-DE" sz="2000" dirty="0" err="1"/>
              <a:t>Studierende</a:t>
            </a:r>
            <a:endParaRPr lang="en-US" altLang="de-DE" sz="2000" dirty="0"/>
          </a:p>
          <a:p>
            <a:r>
              <a:rPr lang="en-US" altLang="de-DE" sz="2000" dirty="0" err="1"/>
              <a:t>Ingenieurwissenschaften</a:t>
            </a:r>
            <a:r>
              <a:rPr lang="en-US" altLang="de-DE" sz="2000" dirty="0"/>
              <a:t>: ca. 1800 “undergraduates” und 600 “graduate” </a:t>
            </a:r>
            <a:r>
              <a:rPr lang="en-US" altLang="de-DE" sz="2000" dirty="0" err="1"/>
              <a:t>Studenten</a:t>
            </a:r>
            <a:endParaRPr lang="en-US" altLang="de-DE" sz="2000" dirty="0"/>
          </a:p>
          <a:p>
            <a:pPr lvl="0"/>
            <a:endParaRPr lang="de-DE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09962"/>
            <a:ext cx="6508601" cy="40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28D8D4-11CC-9C4A-A681-8DFC81C0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Zielgruppe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896CDD3-03CD-D34C-B86E-D0F24AEA1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Bachelor </a:t>
            </a:r>
          </a:p>
          <a:p>
            <a:pPr lvl="1"/>
            <a:r>
              <a:rPr lang="de-DE" sz="3200" dirty="0"/>
              <a:t>Austausch im 5/6ten Fachsemester</a:t>
            </a:r>
          </a:p>
          <a:p>
            <a:pPr lvl="1"/>
            <a:r>
              <a:rPr lang="de-DE" sz="3200" dirty="0"/>
              <a:t>Studiengang: Mach, MWT</a:t>
            </a:r>
          </a:p>
          <a:p>
            <a:pPr lvl="1"/>
            <a:r>
              <a:rPr lang="de-DE" sz="3200" dirty="0"/>
              <a:t>6-8 wöchige Labortätigkeit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1D39697-0875-2C45-9871-D4DED10A5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88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Zeitablauf: </a:t>
            </a:r>
            <a:r>
              <a:rPr lang="de-DE" sz="4000" dirty="0" err="1"/>
              <a:t>to</a:t>
            </a:r>
            <a:r>
              <a:rPr lang="de-DE" sz="4000" dirty="0"/>
              <a:t> </a:t>
            </a:r>
            <a:r>
              <a:rPr lang="de-DE" sz="4000" dirty="0" err="1"/>
              <a:t>be</a:t>
            </a:r>
            <a:r>
              <a:rPr lang="de-DE" sz="4000" dirty="0"/>
              <a:t> </a:t>
            </a:r>
            <a:r>
              <a:rPr lang="de-DE" sz="4000" dirty="0" err="1"/>
              <a:t>confirmed</a:t>
            </a:r>
            <a:endParaRPr lang="de-DE" sz="40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SzPct val="70000"/>
            </a:pPr>
            <a:r>
              <a:rPr lang="de-DE" sz="1800" dirty="0"/>
              <a:t>Anfang Juni: Ankunft der UK Studenten in Karlsruhe, Beginn der Lehrveranstaltungen </a:t>
            </a:r>
            <a:r>
              <a:rPr lang="de-DE" sz="1600" dirty="0"/>
              <a:t>(Teilnahme für KIT-Studenten optional) </a:t>
            </a:r>
            <a:endParaRPr lang="de-DE" sz="1800" dirty="0"/>
          </a:p>
          <a:p>
            <a:pPr lvl="1"/>
            <a:r>
              <a:rPr lang="de-DE" sz="1600" u="sng" dirty="0"/>
              <a:t>Global </a:t>
            </a:r>
            <a:r>
              <a:rPr lang="de-DE" sz="1600" u="sng" dirty="0" err="1"/>
              <a:t>Energy</a:t>
            </a:r>
            <a:r>
              <a:rPr lang="de-DE" sz="1600" u="sng" dirty="0"/>
              <a:t> </a:t>
            </a:r>
            <a:r>
              <a:rPr lang="de-DE" sz="1600" u="sng" dirty="0" err="1"/>
              <a:t>Issues</a:t>
            </a:r>
            <a:r>
              <a:rPr lang="de-DE" sz="1600" u="sng" dirty="0"/>
              <a:t> : </a:t>
            </a:r>
            <a:r>
              <a:rPr lang="de-DE" sz="1600" dirty="0"/>
              <a:t>	</a:t>
            </a:r>
          </a:p>
          <a:p>
            <a:pPr marL="457200" lvl="1" indent="0">
              <a:buNone/>
            </a:pPr>
            <a:r>
              <a:rPr lang="de-DE" sz="1600" dirty="0"/>
              <a:t>	2 wöchentliche Vorlesungen, Exkursionen (Mercedes-Benz Museum, 	Pumpspeicherkraftwerk </a:t>
            </a:r>
            <a:r>
              <a:rPr lang="de-DE" sz="1600" dirty="0" err="1"/>
              <a:t>Forbach</a:t>
            </a:r>
            <a:r>
              <a:rPr lang="de-DE" sz="1600" dirty="0"/>
              <a:t>, Kohlekraftwerk Karlsruhe)</a:t>
            </a:r>
          </a:p>
          <a:p>
            <a:pPr marL="457200" lvl="1" indent="0">
              <a:buNone/>
            </a:pPr>
            <a:r>
              <a:rPr lang="de-DE" sz="1600" dirty="0"/>
              <a:t>	ggf. anrechenbar als Zusatzqualifikation/Schlüsselqualifikation</a:t>
            </a:r>
          </a:p>
          <a:p>
            <a:pPr lvl="1"/>
            <a:r>
              <a:rPr lang="de-DE" sz="1600" u="sng" dirty="0"/>
              <a:t>Vorlesungen am ID:</a:t>
            </a:r>
          </a:p>
          <a:p>
            <a:pPr lvl="2"/>
            <a:r>
              <a:rPr lang="de-DE" sz="1500" dirty="0"/>
              <a:t>- </a:t>
            </a:r>
            <a:r>
              <a:rPr lang="de-DE" sz="1500" dirty="0" err="1"/>
              <a:t>Fundamentals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Energy</a:t>
            </a:r>
            <a:r>
              <a:rPr lang="de-DE" sz="1500" dirty="0"/>
              <a:t> Technology</a:t>
            </a:r>
          </a:p>
          <a:p>
            <a:pPr lvl="2"/>
            <a:r>
              <a:rPr lang="de-DE" sz="1500" dirty="0"/>
              <a:t>- Basics in Material Handling </a:t>
            </a:r>
            <a:r>
              <a:rPr lang="de-DE" sz="1500" dirty="0" err="1"/>
              <a:t>and</a:t>
            </a:r>
            <a:r>
              <a:rPr lang="de-DE" sz="1500" dirty="0"/>
              <a:t> Logistics</a:t>
            </a:r>
          </a:p>
          <a:p>
            <a:pPr lvl="2"/>
            <a:r>
              <a:rPr lang="de-DE" sz="1500" dirty="0"/>
              <a:t>- Selected Topics in Manufacturing Technologies</a:t>
            </a:r>
            <a:endParaRPr lang="de-DE" sz="1800" dirty="0"/>
          </a:p>
          <a:p>
            <a:pPr lvl="1"/>
            <a:r>
              <a:rPr lang="de-DE" sz="1600" u="sng" dirty="0"/>
              <a:t>Gemeinsame Projekte:</a:t>
            </a:r>
          </a:p>
          <a:p>
            <a:pPr lvl="2"/>
            <a:r>
              <a:rPr lang="de-DE" sz="1500" dirty="0"/>
              <a:t>- Laboratory </a:t>
            </a:r>
            <a:r>
              <a:rPr lang="de-DE" sz="1500" dirty="0" err="1"/>
              <a:t>Exercise</a:t>
            </a:r>
            <a:r>
              <a:rPr lang="de-DE" sz="1500" dirty="0"/>
              <a:t> in </a:t>
            </a:r>
            <a:r>
              <a:rPr lang="de-DE" sz="1500" dirty="0" err="1"/>
              <a:t>Energy</a:t>
            </a:r>
            <a:r>
              <a:rPr lang="de-DE" sz="1500" dirty="0"/>
              <a:t> Technology</a:t>
            </a:r>
          </a:p>
          <a:p>
            <a:pPr lvl="2"/>
            <a:r>
              <a:rPr lang="de-DE" sz="1500" dirty="0"/>
              <a:t>- FEM </a:t>
            </a:r>
            <a:r>
              <a:rPr lang="en-US" sz="1500" dirty="0"/>
              <a:t>Workshop</a:t>
            </a:r>
            <a:r>
              <a:rPr lang="de-DE" sz="1500" dirty="0"/>
              <a:t> – </a:t>
            </a:r>
            <a:r>
              <a:rPr lang="de-DE" sz="1500" dirty="0" err="1"/>
              <a:t>constitutive</a:t>
            </a:r>
            <a:r>
              <a:rPr lang="de-DE" sz="1500" dirty="0"/>
              <a:t> </a:t>
            </a:r>
            <a:r>
              <a:rPr lang="de-DE" sz="1500" dirty="0" err="1"/>
              <a:t>law</a:t>
            </a:r>
            <a:r>
              <a:rPr lang="de-DE" sz="1500" dirty="0"/>
              <a:t> (IAM-CMS)</a:t>
            </a:r>
            <a:endParaRPr lang="de-DE" sz="1400" dirty="0"/>
          </a:p>
          <a:p>
            <a:pPr eaLnBrk="1" hangingPunct="1"/>
            <a:r>
              <a:rPr lang="de-DE" sz="1800" dirty="0"/>
              <a:t>Ende Juli/Anfang August: Rückkehr der UK-Studenten</a:t>
            </a:r>
          </a:p>
          <a:p>
            <a:pPr lvl="1"/>
            <a:endParaRPr lang="de-DE" sz="1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FC4EE7BD-366C-344D-AA76-F08953240CB5}"/>
              </a:ext>
            </a:extLst>
          </p:cNvPr>
          <p:cNvSpPr/>
          <p:nvPr/>
        </p:nvSpPr>
        <p:spPr>
          <a:xfrm rot="2105227">
            <a:off x="4431038" y="4508567"/>
            <a:ext cx="4982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UK:</a:t>
            </a:r>
          </a:p>
          <a:p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have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challenges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send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our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out. </a:t>
            </a:r>
            <a:endParaRPr lang="de-DE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Zeitablauf: </a:t>
            </a:r>
            <a:r>
              <a:rPr lang="de-DE" sz="4000" dirty="0" err="1"/>
              <a:t>confirmed</a:t>
            </a:r>
            <a:endParaRPr lang="de-DE" sz="40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1800" dirty="0"/>
              <a:t>Mitte/Ende August: </a:t>
            </a:r>
          </a:p>
          <a:p>
            <a:pPr lvl="1"/>
            <a:r>
              <a:rPr lang="de-DE" sz="1600" dirty="0"/>
              <a:t>Ankunft der KIT- Studenten zu Beginn des „Fall Semesters“ in Kentucky</a:t>
            </a:r>
          </a:p>
          <a:p>
            <a:pPr lvl="1"/>
            <a:r>
              <a:rPr lang="de-DE" sz="1600" dirty="0"/>
              <a:t>K-</a:t>
            </a:r>
            <a:r>
              <a:rPr lang="de-DE" sz="1600" dirty="0" err="1"/>
              <a:t>Week</a:t>
            </a:r>
            <a:r>
              <a:rPr lang="de-DE" sz="1600" dirty="0"/>
              <a:t>  (O-Phase)   </a:t>
            </a:r>
          </a:p>
          <a:p>
            <a:pPr lvl="1"/>
            <a:r>
              <a:rPr lang="de-DE" sz="1600" dirty="0"/>
              <a:t>Start der Vorlesungen (optional), prinzipiell jede Vorlesung aus Vorlesungsverzeichnis (nach Absprache mit Dozent) möglich</a:t>
            </a:r>
          </a:p>
          <a:p>
            <a:pPr lvl="1"/>
            <a:r>
              <a:rPr lang="de-DE" sz="1600" dirty="0"/>
              <a:t>Durchführung eines eigenen Forschungsprojektes</a:t>
            </a:r>
          </a:p>
          <a:p>
            <a:pPr lvl="1">
              <a:buNone/>
            </a:pPr>
            <a:endParaRPr lang="de-DE" sz="800" dirty="0"/>
          </a:p>
          <a:p>
            <a:pPr lvl="1"/>
            <a:endParaRPr lang="de-DE" sz="200" dirty="0"/>
          </a:p>
          <a:p>
            <a:pPr lvl="1"/>
            <a:endParaRPr lang="de-DE" sz="200" dirty="0"/>
          </a:p>
          <a:p>
            <a:pPr eaLnBrk="1" hangingPunct="1"/>
            <a:r>
              <a:rPr lang="de-DE" sz="1800" dirty="0"/>
              <a:t>Eigenes Forschungsprojekt:</a:t>
            </a:r>
          </a:p>
          <a:p>
            <a:pPr lvl="1"/>
            <a:r>
              <a:rPr lang="de-DE" sz="1600" dirty="0"/>
              <a:t>Eigenständiges Projekt in persönlichem Interessengebiet</a:t>
            </a:r>
          </a:p>
          <a:p>
            <a:pPr lvl="1">
              <a:buNone/>
            </a:pPr>
            <a:r>
              <a:rPr lang="de-DE" sz="1600" dirty="0"/>
              <a:t>	denkbar sind: Werkstoffwissenschaften, Strömungslehre, Raumfahrt, Werkstofftechnik, Medizintechnik, Fertigungstechnik, </a:t>
            </a:r>
            <a:r>
              <a:rPr lang="en-US" altLang="de-DE" sz="1600" dirty="0" err="1"/>
              <a:t>Energietechnik</a:t>
            </a:r>
            <a:r>
              <a:rPr lang="en-US" altLang="de-DE" sz="1600" dirty="0"/>
              <a:t>, </a:t>
            </a:r>
            <a:r>
              <a:rPr lang="en-US" altLang="de-DE" sz="1600" dirty="0" err="1"/>
              <a:t>Logistik</a:t>
            </a:r>
            <a:endParaRPr lang="de-DE" sz="1600" dirty="0"/>
          </a:p>
          <a:p>
            <a:pPr lvl="1"/>
            <a:r>
              <a:rPr lang="de-DE" sz="1600" dirty="0"/>
              <a:t>Offizieller wöchentlicher Arbeitsumfang: 35h</a:t>
            </a:r>
          </a:p>
          <a:p>
            <a:pPr lvl="1">
              <a:buNone/>
            </a:pPr>
            <a:endParaRPr lang="de-DE" sz="1400" dirty="0"/>
          </a:p>
          <a:p>
            <a:pPr eaLnBrk="1" hangingPunct="1"/>
            <a:r>
              <a:rPr lang="de-DE" sz="1800" dirty="0"/>
              <a:t>Flexible Hinfahrt/Rückkehr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Kostenkalkulation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504056" cy="2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53437"/>
              </p:ext>
            </p:extLst>
          </p:nvPr>
        </p:nvGraphicFramePr>
        <p:xfrm>
          <a:off x="1524000" y="1397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1200€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Krankenversicherung (von</a:t>
                      </a:r>
                      <a:r>
                        <a:rPr lang="de-DE" baseline="0" dirty="0"/>
                        <a:t> UK)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350$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für 2 Monate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Visum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350$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SUMME (€=$)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1900 €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Miete/Monat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524000" y="493439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ggf.: Haftpflicht</a:t>
            </a:r>
          </a:p>
          <a:p>
            <a:endParaRPr lang="de-DE" dirty="0"/>
          </a:p>
          <a:p>
            <a:r>
              <a:rPr lang="de-DE" dirty="0"/>
              <a:t>Hinweis: Zahnarzt nicht gedeckt und sehr teuer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des Austauschprogrammes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885" y="1196752"/>
            <a:ext cx="8572376" cy="4894262"/>
          </a:xfrm>
        </p:spPr>
        <p:txBody>
          <a:bodyPr/>
          <a:lstStyle/>
          <a:p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Gemeinschaftsgefühl aller am Austausch beteiligten Studenten (unklar ob UK Studenten sich bewerben)</a:t>
            </a:r>
            <a:endParaRPr lang="de-DE" sz="2000" dirty="0"/>
          </a:p>
          <a:p>
            <a:r>
              <a:rPr lang="de-DE" sz="2400" dirty="0"/>
              <a:t>Selbstständiges wissenschaftliches Arbeiten, gute Betreuung</a:t>
            </a:r>
          </a:p>
          <a:p>
            <a:r>
              <a:rPr lang="de-DE" sz="2400" dirty="0"/>
              <a:t>Ausreichend Zeit und Möglichkeiten für Wochenendtrips</a:t>
            </a:r>
          </a:p>
          <a:p>
            <a:r>
              <a:rPr lang="de-DE" sz="2400" dirty="0"/>
              <a:t>Amerikanisches Campusleben/(Sport)Angebote</a:t>
            </a:r>
          </a:p>
          <a:p>
            <a:r>
              <a:rPr lang="de-DE" sz="2400" dirty="0"/>
              <a:t>Zeitliche Flexibilität: genaue Planung wird von Ihnen mit Ihrem dortigen Betreuer ausgemacht</a:t>
            </a:r>
          </a:p>
          <a:p>
            <a:endParaRPr lang="de-DE" sz="20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3995936" cy="29969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168351" cy="2376264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135"/>
            <a:ext cx="4031819" cy="3023865"/>
          </a:xfrm>
        </p:spPr>
      </p:pic>
      <p:pic>
        <p:nvPicPr>
          <p:cNvPr id="1026" name="Picture 2" descr="http://www.arizetechnology.com/new_cahme/School_Profile/Images/University_of_Kentuck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" y="4957709"/>
            <a:ext cx="2952328" cy="12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ky.edu/CampusGuide/images/045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376264" cy="14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611893" cy="27089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53" y="836712"/>
            <a:ext cx="4128459" cy="3096344"/>
          </a:xfrm>
          <a:prstGeom prst="rect">
            <a:avLst/>
          </a:prstGeom>
        </p:spPr>
      </p:pic>
      <p:pic>
        <p:nvPicPr>
          <p:cNvPr id="5122" name="Picture 2" descr="http://4.bp.blogspot.com/_o2-9yu-cyg0/TLuyD9zDC7I/AAAAAAAAAFo/XZ1MV9DJ_DQ/s1600/keeneland_20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84" y="3425210"/>
            <a:ext cx="3954041" cy="2638265"/>
          </a:xfrm>
          <a:prstGeom prst="rect">
            <a:avLst/>
          </a:prstGeom>
          <a:noFill/>
        </p:spPr>
      </p:pic>
      <p:pic>
        <p:nvPicPr>
          <p:cNvPr id="2054" name="Picture 6" descr="http://kentucky.apwa.net/chapters/kentucky/images/photo_lg_kentuc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5210"/>
            <a:ext cx="3672408" cy="24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417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folien_pp</Template>
  <TotalTime>0</TotalTime>
  <Words>354</Words>
  <Application>Microsoft Office PowerPoint</Application>
  <PresentationFormat>Bildschirmpräsentation (4:3)</PresentationFormat>
  <Paragraphs>89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folien_pp</vt:lpstr>
      <vt:lpstr>Austausch mit der University of Kentucky Internationaler Nachmittag  14. November 2018</vt:lpstr>
      <vt:lpstr>PowerPoint-Präsentation</vt:lpstr>
      <vt:lpstr>Zielgruppe</vt:lpstr>
      <vt:lpstr>Zeitablauf: to be confirmed</vt:lpstr>
      <vt:lpstr>Zeitablauf: confirmed</vt:lpstr>
      <vt:lpstr>Kostenkalkulation</vt:lpstr>
      <vt:lpstr>Vorteile des Austauschprogrammes</vt:lpstr>
      <vt:lpstr>PowerPoint-Präsentation</vt:lpstr>
      <vt:lpstr>PowerPoint-Präsentation</vt:lpstr>
      <vt:lpstr>PowerPoint-Präsentation</vt:lpstr>
      <vt:lpstr>Zusammenfassung</vt:lpstr>
      <vt:lpstr>Infos nach Bewerbung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Juli</dc:creator>
  <cp:lastModifiedBy>Burhmann, Ulrike (MACH)</cp:lastModifiedBy>
  <cp:revision>62</cp:revision>
  <cp:lastPrinted>2015-11-02T08:58:07Z</cp:lastPrinted>
  <dcterms:created xsi:type="dcterms:W3CDTF">2012-11-30T10:37:58Z</dcterms:created>
  <dcterms:modified xsi:type="dcterms:W3CDTF">2018-11-13T13:08:05Z</dcterms:modified>
</cp:coreProperties>
</file>